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84" r:id="rId2"/>
    <p:sldId id="428" r:id="rId3"/>
    <p:sldId id="419" r:id="rId4"/>
    <p:sldId id="363" r:id="rId5"/>
    <p:sldId id="375" r:id="rId6"/>
    <p:sldId id="527" r:id="rId7"/>
    <p:sldId id="456" r:id="rId8"/>
    <p:sldId id="300" r:id="rId9"/>
    <p:sldId id="311" r:id="rId10"/>
    <p:sldId id="429" r:id="rId11"/>
    <p:sldId id="384" r:id="rId12"/>
    <p:sldId id="326" r:id="rId13"/>
    <p:sldId id="327" r:id="rId14"/>
    <p:sldId id="457" r:id="rId15"/>
    <p:sldId id="445" r:id="rId16"/>
    <p:sldId id="458" r:id="rId17"/>
    <p:sldId id="446" r:id="rId18"/>
    <p:sldId id="528" r:id="rId19"/>
    <p:sldId id="269" r:id="rId20"/>
    <p:sldId id="413" r:id="rId21"/>
    <p:sldId id="416" r:id="rId22"/>
    <p:sldId id="424" r:id="rId23"/>
    <p:sldId id="336" r:id="rId24"/>
    <p:sldId id="459" r:id="rId25"/>
    <p:sldId id="399" r:id="rId26"/>
    <p:sldId id="442" r:id="rId27"/>
    <p:sldId id="523" r:id="rId28"/>
    <p:sldId id="324" r:id="rId29"/>
    <p:sldId id="325" r:id="rId30"/>
    <p:sldId id="524" r:id="rId31"/>
    <p:sldId id="331" r:id="rId32"/>
    <p:sldId id="340" r:id="rId33"/>
    <p:sldId id="259" r:id="rId34"/>
    <p:sldId id="498" r:id="rId35"/>
    <p:sldId id="499" r:id="rId36"/>
    <p:sldId id="389" r:id="rId37"/>
    <p:sldId id="390" r:id="rId38"/>
    <p:sldId id="396" r:id="rId39"/>
    <p:sldId id="397" r:id="rId40"/>
    <p:sldId id="500" r:id="rId41"/>
    <p:sldId id="529" r:id="rId42"/>
    <p:sldId id="525" r:id="rId43"/>
    <p:sldId id="449" r:id="rId44"/>
    <p:sldId id="402" r:id="rId45"/>
    <p:sldId id="530" r:id="rId46"/>
    <p:sldId id="358" r:id="rId47"/>
    <p:sldId id="450" r:id="rId48"/>
    <p:sldId id="294" r:id="rId49"/>
    <p:sldId id="526"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36DCB0-8576-4821-B86E-84C79861285F}">
          <p14:sldIdLst>
            <p14:sldId id="284"/>
            <p14:sldId id="428"/>
            <p14:sldId id="419"/>
            <p14:sldId id="363"/>
            <p14:sldId id="375"/>
            <p14:sldId id="527"/>
            <p14:sldId id="456"/>
            <p14:sldId id="300"/>
            <p14:sldId id="311"/>
            <p14:sldId id="429"/>
            <p14:sldId id="384"/>
            <p14:sldId id="326"/>
            <p14:sldId id="327"/>
            <p14:sldId id="457"/>
            <p14:sldId id="445"/>
            <p14:sldId id="458"/>
            <p14:sldId id="446"/>
            <p14:sldId id="528"/>
            <p14:sldId id="269"/>
            <p14:sldId id="413"/>
            <p14:sldId id="416"/>
            <p14:sldId id="424"/>
            <p14:sldId id="336"/>
            <p14:sldId id="459"/>
            <p14:sldId id="399"/>
            <p14:sldId id="442"/>
            <p14:sldId id="523"/>
            <p14:sldId id="324"/>
            <p14:sldId id="325"/>
            <p14:sldId id="524"/>
            <p14:sldId id="331"/>
            <p14:sldId id="340"/>
            <p14:sldId id="259"/>
            <p14:sldId id="498"/>
            <p14:sldId id="499"/>
            <p14:sldId id="389"/>
            <p14:sldId id="390"/>
            <p14:sldId id="396"/>
            <p14:sldId id="397"/>
            <p14:sldId id="500"/>
            <p14:sldId id="529"/>
            <p14:sldId id="525"/>
            <p14:sldId id="449"/>
            <p14:sldId id="402"/>
            <p14:sldId id="530"/>
            <p14:sldId id="358"/>
            <p14:sldId id="450"/>
            <p14:sldId id="294"/>
            <p14:sldId id="526"/>
          </p14:sldIdLst>
        </p14:section>
        <p14:section name="Graphic Library" id="{C19A509E-C19E-4310-92B0-FC9E8B94CF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AF231C"/>
    <a:srgbClr val="179D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616" autoAdjust="0"/>
    <p:restoredTop sz="94660"/>
  </p:normalViewPr>
  <p:slideViewPr>
    <p:cSldViewPr snapToGrid="0">
      <p:cViewPr varScale="1">
        <p:scale>
          <a:sx n="103" d="100"/>
          <a:sy n="103" d="100"/>
        </p:scale>
        <p:origin x="114" y="348"/>
      </p:cViewPr>
      <p:guideLst/>
    </p:cSldViewPr>
  </p:slideViewPr>
  <p:notesTextViewPr>
    <p:cViewPr>
      <p:scale>
        <a:sx n="3" d="2"/>
        <a:sy n="3" d="2"/>
      </p:scale>
      <p:origin x="0" y="0"/>
    </p:cViewPr>
  </p:notesTextViewPr>
  <p:sorterViewPr>
    <p:cViewPr>
      <p:scale>
        <a:sx n="100" d="100"/>
        <a:sy n="100" d="100"/>
      </p:scale>
      <p:origin x="0" y="-27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ephanie\Documents\ABPTS%20gend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cene3d>
              <a:camera prst="orthographicFront"/>
              <a:lightRig rig="balanced" dir="t">
                <a:rot lat="0" lon="0" rev="5100000"/>
              </a:lightRig>
            </a:scene3d>
            <a:sp3d>
              <a:contourClr>
                <a:srgbClr val="000000"/>
              </a:contourClr>
            </a:sp3d>
          </c:spPr>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balanced" dir="t">
                  <a:rot lat="0" lon="0" rev="5100000"/>
                </a:lightRig>
              </a:scene3d>
              <a:sp3d>
                <a:contourClr>
                  <a:srgbClr val="000000"/>
                </a:contourClr>
              </a:sp3d>
            </c:spPr>
            <c:extLst>
              <c:ext xmlns:c16="http://schemas.microsoft.com/office/drawing/2014/chart" uri="{C3380CC4-5D6E-409C-BE32-E72D297353CC}">
                <c16:uniqueId val="{00000002-EFF1-434A-AAD9-AAA92A308601}"/>
              </c:ext>
            </c:extLst>
          </c:dPt>
          <c:dPt>
            <c:idx val="1"/>
            <c:bubble3D val="0"/>
            <c:explosion val="2"/>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balanced" dir="t">
                  <a:rot lat="0" lon="0" rev="5100000"/>
                </a:lightRig>
              </a:scene3d>
              <a:sp3d>
                <a:contourClr>
                  <a:srgbClr val="000000"/>
                </a:contourClr>
              </a:sp3d>
            </c:spPr>
            <c:extLst>
              <c:ext xmlns:c16="http://schemas.microsoft.com/office/drawing/2014/chart" uri="{C3380CC4-5D6E-409C-BE32-E72D297353CC}">
                <c16:uniqueId val="{00000001-EFF1-434A-AAD9-AAA92A308601}"/>
              </c:ext>
            </c:extLst>
          </c:dPt>
          <c:dLbls>
            <c:dLbl>
              <c:idx val="0"/>
              <c:layout>
                <c:manualLayout>
                  <c:x val="-0.20805959009793332"/>
                  <c:y val="9.8306114513463591E-2"/>
                </c:manualLayout>
              </c:layout>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Arial" pitchFamily="34" charset="0"/>
                      <a:ea typeface="+mn-ea"/>
                      <a:cs typeface="Arial"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FF1-434A-AAD9-AAA92A308601}"/>
                </c:ext>
              </c:extLst>
            </c:dLbl>
            <c:dLbl>
              <c:idx val="1"/>
              <c:layout>
                <c:manualLayout>
                  <c:x val="0.25345794164435415"/>
                  <c:y val="-0.10011908233693016"/>
                </c:manualLayout>
              </c:layout>
              <c:tx>
                <c:rich>
                  <a:bodyPr/>
                  <a:lstStyle/>
                  <a:p>
                    <a:r>
                      <a:rPr lang="en-US" sz="2800">
                        <a:latin typeface="Arial" pitchFamily="34" charset="0"/>
                        <a:cs typeface="Arial" pitchFamily="34" charset="0"/>
                      </a:rPr>
                      <a:t>female
56%</a:t>
                    </a:r>
                    <a:endParaRPr lang="en-US" sz="2000">
                      <a:latin typeface="Arial" pitchFamily="34" charset="0"/>
                      <a:cs typeface="Arial" pitchFamily="34" charset="0"/>
                    </a:endParaRP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EFF1-434A-AAD9-AAA92A308601}"/>
                </c:ext>
              </c:extLst>
            </c:dLbl>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Sheet1!$A$1:$B$1</c:f>
              <c:strCache>
                <c:ptCount val="2"/>
                <c:pt idx="0">
                  <c:v>male</c:v>
                </c:pt>
                <c:pt idx="1">
                  <c:v>female</c:v>
                </c:pt>
              </c:strCache>
            </c:strRef>
          </c:cat>
          <c:val>
            <c:numRef>
              <c:f>Sheet1!$A$2:$B$2</c:f>
              <c:numCache>
                <c:formatCode>General</c:formatCode>
                <c:ptCount val="2"/>
                <c:pt idx="0">
                  <c:v>44</c:v>
                </c:pt>
                <c:pt idx="1">
                  <c:v>56</c:v>
                </c:pt>
              </c:numCache>
            </c:numRef>
          </c:val>
          <c:extLst>
            <c:ext xmlns:c16="http://schemas.microsoft.com/office/drawing/2014/chart" uri="{C3380CC4-5D6E-409C-BE32-E72D297353CC}">
              <c16:uniqueId val="{00000003-EFF1-434A-AAD9-AAA92A30860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2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3">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02A2E-0FA6-41A5-BFD7-229FD8D047BA}" type="doc">
      <dgm:prSet loTypeId="urn:microsoft.com/office/officeart/2005/8/layout/venn1" loCatId="relationship" qsTypeId="urn:microsoft.com/office/officeart/2005/8/quickstyle/3d1" qsCatId="3D" csTypeId="urn:microsoft.com/office/officeart/2005/8/colors/colorful5" csCatId="colorful" phldr="1"/>
      <dgm:spPr/>
      <dgm:t>
        <a:bodyPr/>
        <a:lstStyle/>
        <a:p>
          <a:endParaRPr lang="en-US"/>
        </a:p>
      </dgm:t>
    </dgm:pt>
    <dgm:pt modelId="{9F4861F5-91E3-4D7D-ACB1-CF6E1CBFCDEF}">
      <dgm:prSet phldrT="[Text]"/>
      <dgm:spPr>
        <a:solidFill>
          <a:schemeClr val="tx1">
            <a:lumMod val="40000"/>
            <a:lumOff val="60000"/>
            <a:alpha val="50000"/>
          </a:schemeClr>
        </a:solidFill>
        <a:scene3d>
          <a:camera prst="orthographicFront"/>
          <a:lightRig rig="flat" dir="t"/>
        </a:scene3d>
        <a:sp3d prstMaterial="plastic"/>
      </dgm:spPr>
      <dgm:t>
        <a:bodyPr/>
        <a:lstStyle/>
        <a:p>
          <a:r>
            <a:rPr lang="en-US" dirty="0"/>
            <a:t>Knowledge</a:t>
          </a:r>
        </a:p>
      </dgm:t>
    </dgm:pt>
    <dgm:pt modelId="{325E8567-15E8-45B2-B528-8A8091830BBB}" type="parTrans" cxnId="{88B9D881-D4E9-468D-A06B-ABD63D847223}">
      <dgm:prSet/>
      <dgm:spPr/>
      <dgm:t>
        <a:bodyPr/>
        <a:lstStyle/>
        <a:p>
          <a:endParaRPr lang="en-US"/>
        </a:p>
      </dgm:t>
    </dgm:pt>
    <dgm:pt modelId="{80573DBD-60AF-47BB-A23E-8110FAADB5A7}" type="sibTrans" cxnId="{88B9D881-D4E9-468D-A06B-ABD63D847223}">
      <dgm:prSet/>
      <dgm:spPr/>
      <dgm:t>
        <a:bodyPr/>
        <a:lstStyle/>
        <a:p>
          <a:endParaRPr lang="en-US"/>
        </a:p>
      </dgm:t>
    </dgm:pt>
    <dgm:pt modelId="{B5F595C5-08A7-44B7-AAB5-3AE9DCE3D605}">
      <dgm:prSet phldrT="[Text]"/>
      <dgm:spPr>
        <a:solidFill>
          <a:schemeClr val="tx1">
            <a:lumMod val="40000"/>
            <a:lumOff val="60000"/>
            <a:alpha val="50000"/>
          </a:schemeClr>
        </a:solidFill>
        <a:scene3d>
          <a:camera prst="orthographicFront"/>
          <a:lightRig rig="flat" dir="t"/>
        </a:scene3d>
        <a:sp3d prstMaterial="plastic"/>
      </dgm:spPr>
      <dgm:t>
        <a:bodyPr/>
        <a:lstStyle/>
        <a:p>
          <a:r>
            <a:rPr lang="en-US" dirty="0"/>
            <a:t>Virtues</a:t>
          </a:r>
        </a:p>
      </dgm:t>
    </dgm:pt>
    <dgm:pt modelId="{B11063AC-40FE-4860-AD6E-7F0462F67288}" type="parTrans" cxnId="{2F661C6C-D506-4B26-A74E-AD293ECA96B4}">
      <dgm:prSet/>
      <dgm:spPr/>
      <dgm:t>
        <a:bodyPr/>
        <a:lstStyle/>
        <a:p>
          <a:endParaRPr lang="en-US"/>
        </a:p>
      </dgm:t>
    </dgm:pt>
    <dgm:pt modelId="{EC8EE5DF-C4A4-4400-A391-62D2DBC5272D}" type="sibTrans" cxnId="{2F661C6C-D506-4B26-A74E-AD293ECA96B4}">
      <dgm:prSet/>
      <dgm:spPr/>
      <dgm:t>
        <a:bodyPr/>
        <a:lstStyle/>
        <a:p>
          <a:endParaRPr lang="en-US"/>
        </a:p>
      </dgm:t>
    </dgm:pt>
    <dgm:pt modelId="{54715D02-5C77-4C12-ADD9-426E2A7BB329}">
      <dgm:prSet phldrT="[Text]"/>
      <dgm:spPr>
        <a:solidFill>
          <a:schemeClr val="tx1">
            <a:lumMod val="60000"/>
            <a:lumOff val="40000"/>
            <a:alpha val="50000"/>
          </a:schemeClr>
        </a:solidFill>
        <a:scene3d>
          <a:camera prst="orthographicFront"/>
          <a:lightRig rig="flat" dir="t"/>
        </a:scene3d>
        <a:sp3d prstMaterial="plastic"/>
      </dgm:spPr>
      <dgm:t>
        <a:bodyPr/>
        <a:lstStyle/>
        <a:p>
          <a:r>
            <a:rPr lang="en-US" dirty="0"/>
            <a:t>Movement</a:t>
          </a:r>
        </a:p>
      </dgm:t>
    </dgm:pt>
    <dgm:pt modelId="{8051C169-5F57-4686-8E85-FD5C2968A842}" type="parTrans" cxnId="{60B7953B-86D0-49DA-9EDC-4805C3D8FEE8}">
      <dgm:prSet/>
      <dgm:spPr/>
      <dgm:t>
        <a:bodyPr/>
        <a:lstStyle/>
        <a:p>
          <a:endParaRPr lang="en-US"/>
        </a:p>
      </dgm:t>
    </dgm:pt>
    <dgm:pt modelId="{F6604E96-ECD4-4161-9FBC-4085BBA92CDD}" type="sibTrans" cxnId="{60B7953B-86D0-49DA-9EDC-4805C3D8FEE8}">
      <dgm:prSet/>
      <dgm:spPr/>
      <dgm:t>
        <a:bodyPr/>
        <a:lstStyle/>
        <a:p>
          <a:endParaRPr lang="en-US"/>
        </a:p>
      </dgm:t>
    </dgm:pt>
    <dgm:pt modelId="{48894914-8EAF-402E-85D6-BABB84E62BC4}">
      <dgm:prSet phldrT="[Text]"/>
      <dgm:spPr>
        <a:solidFill>
          <a:schemeClr val="tx1">
            <a:lumMod val="40000"/>
            <a:lumOff val="60000"/>
            <a:alpha val="50000"/>
          </a:schemeClr>
        </a:solidFill>
        <a:scene3d>
          <a:camera prst="orthographicFront"/>
          <a:lightRig rig="flat" dir="t"/>
        </a:scene3d>
        <a:sp3d prstMaterial="plastic"/>
      </dgm:spPr>
      <dgm:t>
        <a:bodyPr/>
        <a:lstStyle/>
        <a:p>
          <a:r>
            <a:rPr lang="en-US" dirty="0"/>
            <a:t>Clinical reasoning</a:t>
          </a:r>
        </a:p>
      </dgm:t>
    </dgm:pt>
    <dgm:pt modelId="{C2840F0A-1D36-4D5F-99A0-E0FAFC85ED10}" type="parTrans" cxnId="{0F886C7D-F076-4B8A-A1A9-7FA84BF92D72}">
      <dgm:prSet/>
      <dgm:spPr/>
      <dgm:t>
        <a:bodyPr/>
        <a:lstStyle/>
        <a:p>
          <a:endParaRPr lang="en-US"/>
        </a:p>
      </dgm:t>
    </dgm:pt>
    <dgm:pt modelId="{C7E17F74-4762-4A65-A9CA-E630793F4F05}" type="sibTrans" cxnId="{0F886C7D-F076-4B8A-A1A9-7FA84BF92D72}">
      <dgm:prSet/>
      <dgm:spPr/>
      <dgm:t>
        <a:bodyPr/>
        <a:lstStyle/>
        <a:p>
          <a:endParaRPr lang="en-US"/>
        </a:p>
      </dgm:t>
    </dgm:pt>
    <dgm:pt modelId="{7A92575D-2BFC-42DB-8829-E95E6745D110}" type="pres">
      <dgm:prSet presAssocID="{AA602A2E-0FA6-41A5-BFD7-229FD8D047BA}" presName="compositeShape" presStyleCnt="0">
        <dgm:presLayoutVars>
          <dgm:chMax val="7"/>
          <dgm:dir/>
          <dgm:resizeHandles val="exact"/>
        </dgm:presLayoutVars>
      </dgm:prSet>
      <dgm:spPr/>
    </dgm:pt>
    <dgm:pt modelId="{A6FB4C7E-B8C7-473E-830E-1041179E9A99}" type="pres">
      <dgm:prSet presAssocID="{9F4861F5-91E3-4D7D-ACB1-CF6E1CBFCDEF}" presName="circ1" presStyleLbl="vennNode1" presStyleIdx="0" presStyleCnt="4" custScaleX="100082"/>
      <dgm:spPr/>
    </dgm:pt>
    <dgm:pt modelId="{5365E7E7-E6B9-4136-BA61-B27573B6272E}" type="pres">
      <dgm:prSet presAssocID="{9F4861F5-91E3-4D7D-ACB1-CF6E1CBFCDEF}" presName="circ1Tx" presStyleLbl="revTx" presStyleIdx="0" presStyleCnt="0">
        <dgm:presLayoutVars>
          <dgm:chMax val="0"/>
          <dgm:chPref val="0"/>
          <dgm:bulletEnabled val="1"/>
        </dgm:presLayoutVars>
      </dgm:prSet>
      <dgm:spPr/>
    </dgm:pt>
    <dgm:pt modelId="{DC8A3C96-AD6F-4828-8552-7229A52A1C06}" type="pres">
      <dgm:prSet presAssocID="{B5F595C5-08A7-44B7-AAB5-3AE9DCE3D605}" presName="circ2" presStyleLbl="vennNode1" presStyleIdx="1" presStyleCnt="4" custScaleX="100305"/>
      <dgm:spPr/>
    </dgm:pt>
    <dgm:pt modelId="{109E6722-DA39-4A32-840C-C128B2A6A149}" type="pres">
      <dgm:prSet presAssocID="{B5F595C5-08A7-44B7-AAB5-3AE9DCE3D605}" presName="circ2Tx" presStyleLbl="revTx" presStyleIdx="0" presStyleCnt="0">
        <dgm:presLayoutVars>
          <dgm:chMax val="0"/>
          <dgm:chPref val="0"/>
          <dgm:bulletEnabled val="1"/>
        </dgm:presLayoutVars>
      </dgm:prSet>
      <dgm:spPr/>
    </dgm:pt>
    <dgm:pt modelId="{57823F8C-FA25-4587-BA95-F709F4AA6E07}" type="pres">
      <dgm:prSet presAssocID="{54715D02-5C77-4C12-ADD9-426E2A7BB329}" presName="circ3" presStyleLbl="vennNode1" presStyleIdx="2" presStyleCnt="4" custScaleX="99699"/>
      <dgm:spPr/>
    </dgm:pt>
    <dgm:pt modelId="{BCA3CD6E-A610-4E60-90AF-E92E303BA3B8}" type="pres">
      <dgm:prSet presAssocID="{54715D02-5C77-4C12-ADD9-426E2A7BB329}" presName="circ3Tx" presStyleLbl="revTx" presStyleIdx="0" presStyleCnt="0">
        <dgm:presLayoutVars>
          <dgm:chMax val="0"/>
          <dgm:chPref val="0"/>
          <dgm:bulletEnabled val="1"/>
        </dgm:presLayoutVars>
      </dgm:prSet>
      <dgm:spPr/>
    </dgm:pt>
    <dgm:pt modelId="{483FF573-4E98-4D5A-85BF-3820C3BFE989}" type="pres">
      <dgm:prSet presAssocID="{48894914-8EAF-402E-85D6-BABB84E62BC4}" presName="circ4" presStyleLbl="vennNode1" presStyleIdx="3" presStyleCnt="4" custScaleX="109653"/>
      <dgm:spPr/>
    </dgm:pt>
    <dgm:pt modelId="{775E74C3-72C0-4C8F-AFB3-58B00CB121A0}" type="pres">
      <dgm:prSet presAssocID="{48894914-8EAF-402E-85D6-BABB84E62BC4}" presName="circ4Tx" presStyleLbl="revTx" presStyleIdx="0" presStyleCnt="0">
        <dgm:presLayoutVars>
          <dgm:chMax val="0"/>
          <dgm:chPref val="0"/>
          <dgm:bulletEnabled val="1"/>
        </dgm:presLayoutVars>
      </dgm:prSet>
      <dgm:spPr/>
    </dgm:pt>
  </dgm:ptLst>
  <dgm:cxnLst>
    <dgm:cxn modelId="{97D39D01-19A0-EC48-B2A1-30975F0E1EE9}" type="presOf" srcId="{AA602A2E-0FA6-41A5-BFD7-229FD8D047BA}" destId="{7A92575D-2BFC-42DB-8829-E95E6745D110}" srcOrd="0" destOrd="0" presId="urn:microsoft.com/office/officeart/2005/8/layout/venn1"/>
    <dgm:cxn modelId="{054A7B03-D8C8-ED48-A59D-9636D70CC2E3}" type="presOf" srcId="{9F4861F5-91E3-4D7D-ACB1-CF6E1CBFCDEF}" destId="{5365E7E7-E6B9-4136-BA61-B27573B6272E}" srcOrd="1" destOrd="0" presId="urn:microsoft.com/office/officeart/2005/8/layout/venn1"/>
    <dgm:cxn modelId="{99193616-8394-C841-90A0-08A6DAEE7963}" type="presOf" srcId="{48894914-8EAF-402E-85D6-BABB84E62BC4}" destId="{775E74C3-72C0-4C8F-AFB3-58B00CB121A0}" srcOrd="1" destOrd="0" presId="urn:microsoft.com/office/officeart/2005/8/layout/venn1"/>
    <dgm:cxn modelId="{60B7953B-86D0-49DA-9EDC-4805C3D8FEE8}" srcId="{AA602A2E-0FA6-41A5-BFD7-229FD8D047BA}" destId="{54715D02-5C77-4C12-ADD9-426E2A7BB329}" srcOrd="2" destOrd="0" parTransId="{8051C169-5F57-4686-8E85-FD5C2968A842}" sibTransId="{F6604E96-ECD4-4161-9FBC-4085BBA92CDD}"/>
    <dgm:cxn modelId="{2B4F3864-F21A-BD4C-8678-1C7F8B8DBDC6}" type="presOf" srcId="{54715D02-5C77-4C12-ADD9-426E2A7BB329}" destId="{57823F8C-FA25-4587-BA95-F709F4AA6E07}" srcOrd="0" destOrd="0" presId="urn:microsoft.com/office/officeart/2005/8/layout/venn1"/>
    <dgm:cxn modelId="{2F661C6C-D506-4B26-A74E-AD293ECA96B4}" srcId="{AA602A2E-0FA6-41A5-BFD7-229FD8D047BA}" destId="{B5F595C5-08A7-44B7-AAB5-3AE9DCE3D605}" srcOrd="1" destOrd="0" parTransId="{B11063AC-40FE-4860-AD6E-7F0462F67288}" sibTransId="{EC8EE5DF-C4A4-4400-A391-62D2DBC5272D}"/>
    <dgm:cxn modelId="{A04B236C-C7D9-2445-A59E-35528867830B}" type="presOf" srcId="{B5F595C5-08A7-44B7-AAB5-3AE9DCE3D605}" destId="{109E6722-DA39-4A32-840C-C128B2A6A149}" srcOrd="1" destOrd="0" presId="urn:microsoft.com/office/officeart/2005/8/layout/venn1"/>
    <dgm:cxn modelId="{0F886C7D-F076-4B8A-A1A9-7FA84BF92D72}" srcId="{AA602A2E-0FA6-41A5-BFD7-229FD8D047BA}" destId="{48894914-8EAF-402E-85D6-BABB84E62BC4}" srcOrd="3" destOrd="0" parTransId="{C2840F0A-1D36-4D5F-99A0-E0FAFC85ED10}" sibTransId="{C7E17F74-4762-4A65-A9CA-E630793F4F05}"/>
    <dgm:cxn modelId="{88B9D881-D4E9-468D-A06B-ABD63D847223}" srcId="{AA602A2E-0FA6-41A5-BFD7-229FD8D047BA}" destId="{9F4861F5-91E3-4D7D-ACB1-CF6E1CBFCDEF}" srcOrd="0" destOrd="0" parTransId="{325E8567-15E8-45B2-B528-8A8091830BBB}" sibTransId="{80573DBD-60AF-47BB-A23E-8110FAADB5A7}"/>
    <dgm:cxn modelId="{2BFD1092-AC13-9A4E-8DEE-4E1DDF3C6101}" type="presOf" srcId="{48894914-8EAF-402E-85D6-BABB84E62BC4}" destId="{483FF573-4E98-4D5A-85BF-3820C3BFE989}" srcOrd="0" destOrd="0" presId="urn:microsoft.com/office/officeart/2005/8/layout/venn1"/>
    <dgm:cxn modelId="{CB82FFC3-CA82-EE4F-B78D-605CF079F227}" type="presOf" srcId="{B5F595C5-08A7-44B7-AAB5-3AE9DCE3D605}" destId="{DC8A3C96-AD6F-4828-8552-7229A52A1C06}" srcOrd="0" destOrd="0" presId="urn:microsoft.com/office/officeart/2005/8/layout/venn1"/>
    <dgm:cxn modelId="{36FEDDE6-CF99-2146-9451-319BB457F4BC}" type="presOf" srcId="{54715D02-5C77-4C12-ADD9-426E2A7BB329}" destId="{BCA3CD6E-A610-4E60-90AF-E92E303BA3B8}" srcOrd="1" destOrd="0" presId="urn:microsoft.com/office/officeart/2005/8/layout/venn1"/>
    <dgm:cxn modelId="{6EED9FE7-57CC-BF4F-A903-3F5446456C2A}" type="presOf" srcId="{9F4861F5-91E3-4D7D-ACB1-CF6E1CBFCDEF}" destId="{A6FB4C7E-B8C7-473E-830E-1041179E9A99}" srcOrd="0" destOrd="0" presId="urn:microsoft.com/office/officeart/2005/8/layout/venn1"/>
    <dgm:cxn modelId="{DF5109F7-121B-C04A-8DDF-35446907E07F}" type="presParOf" srcId="{7A92575D-2BFC-42DB-8829-E95E6745D110}" destId="{A6FB4C7E-B8C7-473E-830E-1041179E9A99}" srcOrd="0" destOrd="0" presId="urn:microsoft.com/office/officeart/2005/8/layout/venn1"/>
    <dgm:cxn modelId="{5F36CB4C-082C-F74F-BD18-7E17E90831A4}" type="presParOf" srcId="{7A92575D-2BFC-42DB-8829-E95E6745D110}" destId="{5365E7E7-E6B9-4136-BA61-B27573B6272E}" srcOrd="1" destOrd="0" presId="urn:microsoft.com/office/officeart/2005/8/layout/venn1"/>
    <dgm:cxn modelId="{43BCBA83-0AEF-C042-9BDC-4D0F74B9A485}" type="presParOf" srcId="{7A92575D-2BFC-42DB-8829-E95E6745D110}" destId="{DC8A3C96-AD6F-4828-8552-7229A52A1C06}" srcOrd="2" destOrd="0" presId="urn:microsoft.com/office/officeart/2005/8/layout/venn1"/>
    <dgm:cxn modelId="{803EC3D9-7FF0-B64E-BD3E-AED26F923DDB}" type="presParOf" srcId="{7A92575D-2BFC-42DB-8829-E95E6745D110}" destId="{109E6722-DA39-4A32-840C-C128B2A6A149}" srcOrd="3" destOrd="0" presId="urn:microsoft.com/office/officeart/2005/8/layout/venn1"/>
    <dgm:cxn modelId="{759D13EA-11F9-D34B-B598-FCCBDFACADA9}" type="presParOf" srcId="{7A92575D-2BFC-42DB-8829-E95E6745D110}" destId="{57823F8C-FA25-4587-BA95-F709F4AA6E07}" srcOrd="4" destOrd="0" presId="urn:microsoft.com/office/officeart/2005/8/layout/venn1"/>
    <dgm:cxn modelId="{363E840D-5EAF-1A40-8FD3-8E3039203E43}" type="presParOf" srcId="{7A92575D-2BFC-42DB-8829-E95E6745D110}" destId="{BCA3CD6E-A610-4E60-90AF-E92E303BA3B8}" srcOrd="5" destOrd="0" presId="urn:microsoft.com/office/officeart/2005/8/layout/venn1"/>
    <dgm:cxn modelId="{3B9D4042-ACFF-D245-A0D0-8B5B3F62D5DE}" type="presParOf" srcId="{7A92575D-2BFC-42DB-8829-E95E6745D110}" destId="{483FF573-4E98-4D5A-85BF-3820C3BFE989}" srcOrd="6" destOrd="0" presId="urn:microsoft.com/office/officeart/2005/8/layout/venn1"/>
    <dgm:cxn modelId="{DA43855A-D3FD-2C4F-AF11-C0B18BC8059F}" type="presParOf" srcId="{7A92575D-2BFC-42DB-8829-E95E6745D110}" destId="{775E74C3-72C0-4C8F-AFB3-58B00CB121A0}"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BFF94F-7834-4397-8EA4-5ADF5C734B66}"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en-US"/>
        </a:p>
      </dgm:t>
    </dgm:pt>
    <dgm:pt modelId="{4A2E7BE5-93F6-44A7-A21A-E46E3BDB5AD2}">
      <dgm:prSet phldrT="[Text]"/>
      <dgm:spPr>
        <a:solidFill>
          <a:schemeClr val="bg1"/>
        </a:solidFill>
      </dgm:spPr>
      <dgm:t>
        <a:bodyPr/>
        <a:lstStyle/>
        <a:p>
          <a:r>
            <a:rPr lang="en-US" b="1" dirty="0"/>
            <a:t>Voluntary</a:t>
          </a:r>
        </a:p>
      </dgm:t>
    </dgm:pt>
    <dgm:pt modelId="{893B9DBC-3FD7-4581-BC0F-DB9AC0933E1A}" type="parTrans" cxnId="{CE2AB9DD-0CCB-4F29-80A9-6442398C36A3}">
      <dgm:prSet/>
      <dgm:spPr/>
      <dgm:t>
        <a:bodyPr/>
        <a:lstStyle/>
        <a:p>
          <a:endParaRPr lang="en-US"/>
        </a:p>
      </dgm:t>
    </dgm:pt>
    <dgm:pt modelId="{CFAFB459-1583-42FD-91B3-EE567DBA6876}" type="sibTrans" cxnId="{CE2AB9DD-0CCB-4F29-80A9-6442398C36A3}">
      <dgm:prSet/>
      <dgm:spPr/>
      <dgm:t>
        <a:bodyPr/>
        <a:lstStyle/>
        <a:p>
          <a:endParaRPr lang="en-US"/>
        </a:p>
      </dgm:t>
    </dgm:pt>
    <dgm:pt modelId="{40E88FCA-26A8-47CE-850A-32AE5D1C33C5}">
      <dgm:prSet phldrT="[Text]" custT="1"/>
      <dgm:spPr>
        <a:solidFill>
          <a:schemeClr val="tx1"/>
        </a:solidFill>
        <a:ln>
          <a:noFill/>
        </a:ln>
      </dgm:spPr>
      <dgm:t>
        <a:bodyPr/>
        <a:lstStyle/>
        <a:p>
          <a:pPr algn="ctr"/>
          <a:r>
            <a:rPr lang="en-US" sz="2400" b="0" dirty="0"/>
            <a:t>You decide</a:t>
          </a:r>
        </a:p>
      </dgm:t>
    </dgm:pt>
    <dgm:pt modelId="{AD77DFFF-4E6E-4531-97D6-3C56F3950524}" type="parTrans" cxnId="{2D4E3CA4-671A-4027-81E6-D711E1C25615}">
      <dgm:prSet/>
      <dgm:spPr/>
      <dgm:t>
        <a:bodyPr/>
        <a:lstStyle/>
        <a:p>
          <a:endParaRPr lang="en-US"/>
        </a:p>
      </dgm:t>
    </dgm:pt>
    <dgm:pt modelId="{C1636DDA-99B3-42DC-AD96-0BA4CB209342}" type="sibTrans" cxnId="{2D4E3CA4-671A-4027-81E6-D711E1C25615}">
      <dgm:prSet/>
      <dgm:spPr/>
      <dgm:t>
        <a:bodyPr/>
        <a:lstStyle/>
        <a:p>
          <a:endParaRPr lang="en-US"/>
        </a:p>
      </dgm:t>
    </dgm:pt>
    <dgm:pt modelId="{0D563470-7570-4FCC-AEA9-664182746722}">
      <dgm:prSet phldrT="[Text]"/>
      <dgm:spPr>
        <a:solidFill>
          <a:schemeClr val="bg1"/>
        </a:solidFill>
      </dgm:spPr>
      <dgm:t>
        <a:bodyPr/>
        <a:lstStyle/>
        <a:p>
          <a:r>
            <a:rPr lang="en-US" b="1" dirty="0"/>
            <a:t>Unrestrictive</a:t>
          </a:r>
        </a:p>
      </dgm:t>
    </dgm:pt>
    <dgm:pt modelId="{1995D4A3-3732-49C0-90F0-D9DB541D0BE6}" type="parTrans" cxnId="{705A0D5A-82A3-4E9F-8F73-EC39F0E5227D}">
      <dgm:prSet/>
      <dgm:spPr/>
      <dgm:t>
        <a:bodyPr/>
        <a:lstStyle/>
        <a:p>
          <a:endParaRPr lang="en-US"/>
        </a:p>
      </dgm:t>
    </dgm:pt>
    <dgm:pt modelId="{7B1C2DAF-EF99-4A1C-B4ED-01C405727145}" type="sibTrans" cxnId="{705A0D5A-82A3-4E9F-8F73-EC39F0E5227D}">
      <dgm:prSet/>
      <dgm:spPr/>
      <dgm:t>
        <a:bodyPr/>
        <a:lstStyle/>
        <a:p>
          <a:endParaRPr lang="en-US"/>
        </a:p>
      </dgm:t>
    </dgm:pt>
    <dgm:pt modelId="{1EB2666D-6E24-4533-8ABB-F1EA8BE35BB5}">
      <dgm:prSet phldrT="[Text]" custT="1"/>
      <dgm:spPr>
        <a:solidFill>
          <a:schemeClr val="bg2"/>
        </a:solidFill>
        <a:ln>
          <a:noFill/>
        </a:ln>
      </dgm:spPr>
      <dgm:t>
        <a:bodyPr/>
        <a:lstStyle/>
        <a:p>
          <a:pPr algn="ctr"/>
          <a:r>
            <a:rPr lang="en-US" sz="2400" dirty="0"/>
            <a:t>Does not     prohibit others</a:t>
          </a:r>
        </a:p>
      </dgm:t>
    </dgm:pt>
    <dgm:pt modelId="{3844CE3B-0D18-4554-B8CC-437C64EBC8C3}" type="parTrans" cxnId="{DD92149F-D175-4A77-8E2E-BD5D5EE2176F}">
      <dgm:prSet/>
      <dgm:spPr/>
      <dgm:t>
        <a:bodyPr/>
        <a:lstStyle/>
        <a:p>
          <a:endParaRPr lang="en-US"/>
        </a:p>
      </dgm:t>
    </dgm:pt>
    <dgm:pt modelId="{1FB5186D-7581-4969-BF83-A4FD9A611F7C}" type="sibTrans" cxnId="{DD92149F-D175-4A77-8E2E-BD5D5EE2176F}">
      <dgm:prSet/>
      <dgm:spPr/>
      <dgm:t>
        <a:bodyPr/>
        <a:lstStyle/>
        <a:p>
          <a:endParaRPr lang="en-US"/>
        </a:p>
      </dgm:t>
    </dgm:pt>
    <dgm:pt modelId="{DD428D74-1DD3-40EC-B2D3-B12FE77E93CA}">
      <dgm:prSet phldrT="[Text]" custT="1"/>
      <dgm:spPr>
        <a:solidFill>
          <a:schemeClr val="accent6"/>
        </a:solidFill>
        <a:ln>
          <a:noFill/>
        </a:ln>
      </dgm:spPr>
      <dgm:t>
        <a:bodyPr/>
        <a:lstStyle/>
        <a:p>
          <a:pPr algn="ctr"/>
          <a:r>
            <a:rPr lang="en-US" sz="2400" dirty="0"/>
            <a:t>All areas of specialization managed by </a:t>
          </a:r>
          <a:br>
            <a:rPr lang="en-US" sz="2400" dirty="0"/>
          </a:br>
          <a:r>
            <a:rPr lang="en-US" sz="2400" dirty="0"/>
            <a:t>a central mechanism: ABPTS</a:t>
          </a:r>
        </a:p>
      </dgm:t>
    </dgm:pt>
    <dgm:pt modelId="{9418C141-32C5-420F-B6AC-8FD3617F6A57}" type="parTrans" cxnId="{9AA6E615-FAE8-4620-9BB2-1EC56E751953}">
      <dgm:prSet/>
      <dgm:spPr/>
      <dgm:t>
        <a:bodyPr/>
        <a:lstStyle/>
        <a:p>
          <a:endParaRPr lang="en-US"/>
        </a:p>
      </dgm:t>
    </dgm:pt>
    <dgm:pt modelId="{2D77710D-75B8-4985-97FF-21D94B540C53}" type="sibTrans" cxnId="{9AA6E615-FAE8-4620-9BB2-1EC56E751953}">
      <dgm:prSet/>
      <dgm:spPr/>
      <dgm:t>
        <a:bodyPr/>
        <a:lstStyle/>
        <a:p>
          <a:endParaRPr lang="en-US"/>
        </a:p>
      </dgm:t>
    </dgm:pt>
    <dgm:pt modelId="{5BD4A9AB-A7CA-4736-90DE-2EBCB69B195C}">
      <dgm:prSet phldrT="[Text]"/>
      <dgm:spPr>
        <a:solidFill>
          <a:schemeClr val="bg1"/>
        </a:solidFill>
      </dgm:spPr>
      <dgm:t>
        <a:bodyPr/>
        <a:lstStyle/>
        <a:p>
          <a:r>
            <a:rPr lang="en-US" b="1" dirty="0"/>
            <a:t>Coordinated</a:t>
          </a:r>
        </a:p>
      </dgm:t>
    </dgm:pt>
    <dgm:pt modelId="{0736D214-22BA-4A7C-87F4-CEE37BB00356}" type="sibTrans" cxnId="{69F8E707-4967-4DD4-A183-E009FDCF68D0}">
      <dgm:prSet/>
      <dgm:spPr/>
      <dgm:t>
        <a:bodyPr/>
        <a:lstStyle/>
        <a:p>
          <a:endParaRPr lang="en-US"/>
        </a:p>
      </dgm:t>
    </dgm:pt>
    <dgm:pt modelId="{FD545AF8-3C7F-4AEC-8EB2-C25201327E97}" type="parTrans" cxnId="{69F8E707-4967-4DD4-A183-E009FDCF68D0}">
      <dgm:prSet/>
      <dgm:spPr/>
      <dgm:t>
        <a:bodyPr/>
        <a:lstStyle/>
        <a:p>
          <a:endParaRPr lang="en-US"/>
        </a:p>
      </dgm:t>
    </dgm:pt>
    <dgm:pt modelId="{BB2EBFDF-CAEE-4631-B02C-57B99C9022F3}" type="pres">
      <dgm:prSet presAssocID="{7BBFF94F-7834-4397-8EA4-5ADF5C734B66}" presName="theList" presStyleCnt="0">
        <dgm:presLayoutVars>
          <dgm:dir/>
          <dgm:animLvl val="lvl"/>
          <dgm:resizeHandles val="exact"/>
        </dgm:presLayoutVars>
      </dgm:prSet>
      <dgm:spPr/>
    </dgm:pt>
    <dgm:pt modelId="{16469682-4EBB-4F6B-9629-114197F5FDEC}" type="pres">
      <dgm:prSet presAssocID="{4A2E7BE5-93F6-44A7-A21A-E46E3BDB5AD2}" presName="compNode" presStyleCnt="0"/>
      <dgm:spPr/>
    </dgm:pt>
    <dgm:pt modelId="{7714DB1B-D014-4B23-B906-87085C7A98EF}" type="pres">
      <dgm:prSet presAssocID="{4A2E7BE5-93F6-44A7-A21A-E46E3BDB5AD2}" presName="aNode" presStyleLbl="bgShp" presStyleIdx="0" presStyleCnt="3" custLinFactNeighborY="-317"/>
      <dgm:spPr/>
    </dgm:pt>
    <dgm:pt modelId="{86744F95-0751-49BD-BD87-42B41B834FC4}" type="pres">
      <dgm:prSet presAssocID="{4A2E7BE5-93F6-44A7-A21A-E46E3BDB5AD2}" presName="textNode" presStyleLbl="bgShp" presStyleIdx="0" presStyleCnt="3"/>
      <dgm:spPr/>
    </dgm:pt>
    <dgm:pt modelId="{437570B2-AB13-4E93-A937-F31B33DC0BD0}" type="pres">
      <dgm:prSet presAssocID="{4A2E7BE5-93F6-44A7-A21A-E46E3BDB5AD2}" presName="compChildNode" presStyleCnt="0"/>
      <dgm:spPr/>
    </dgm:pt>
    <dgm:pt modelId="{54EBA3A7-1D0B-49A7-8AA4-2E1F4A059AD0}" type="pres">
      <dgm:prSet presAssocID="{4A2E7BE5-93F6-44A7-A21A-E46E3BDB5AD2}" presName="theInnerList" presStyleCnt="0"/>
      <dgm:spPr/>
    </dgm:pt>
    <dgm:pt modelId="{52D5B5EC-5FBC-4409-AC3E-F5700085C625}" type="pres">
      <dgm:prSet presAssocID="{40E88FCA-26A8-47CE-850A-32AE5D1C33C5}" presName="childNode" presStyleLbl="node1" presStyleIdx="0" presStyleCnt="3" custLinFactNeighborY="-11151">
        <dgm:presLayoutVars>
          <dgm:bulletEnabled val="1"/>
        </dgm:presLayoutVars>
      </dgm:prSet>
      <dgm:spPr/>
    </dgm:pt>
    <dgm:pt modelId="{C58879AC-6268-441E-8891-A42EACCFF8C4}" type="pres">
      <dgm:prSet presAssocID="{4A2E7BE5-93F6-44A7-A21A-E46E3BDB5AD2}" presName="aSpace" presStyleCnt="0"/>
      <dgm:spPr/>
    </dgm:pt>
    <dgm:pt modelId="{79034F56-D09F-479A-8D1A-223FFC0F28F2}" type="pres">
      <dgm:prSet presAssocID="{0D563470-7570-4FCC-AEA9-664182746722}" presName="compNode" presStyleCnt="0"/>
      <dgm:spPr/>
    </dgm:pt>
    <dgm:pt modelId="{0C28FE58-FBE8-45B1-AE36-145CFDE22EF2}" type="pres">
      <dgm:prSet presAssocID="{0D563470-7570-4FCC-AEA9-664182746722}" presName="aNode" presStyleLbl="bgShp" presStyleIdx="1" presStyleCnt="3"/>
      <dgm:spPr/>
    </dgm:pt>
    <dgm:pt modelId="{A173C8AC-A7C7-4EBB-9A8D-9668D8C9174D}" type="pres">
      <dgm:prSet presAssocID="{0D563470-7570-4FCC-AEA9-664182746722}" presName="textNode" presStyleLbl="bgShp" presStyleIdx="1" presStyleCnt="3"/>
      <dgm:spPr/>
    </dgm:pt>
    <dgm:pt modelId="{AE44BC2B-3B1E-4FF2-93FC-B7E928B8105F}" type="pres">
      <dgm:prSet presAssocID="{0D563470-7570-4FCC-AEA9-664182746722}" presName="compChildNode" presStyleCnt="0"/>
      <dgm:spPr/>
    </dgm:pt>
    <dgm:pt modelId="{DEC2FF3D-3CC3-4D65-AF40-0065057BEF93}" type="pres">
      <dgm:prSet presAssocID="{0D563470-7570-4FCC-AEA9-664182746722}" presName="theInnerList" presStyleCnt="0"/>
      <dgm:spPr/>
    </dgm:pt>
    <dgm:pt modelId="{E30AE8AA-33D9-42FF-BA3D-90B5F8DF0921}" type="pres">
      <dgm:prSet presAssocID="{1EB2666D-6E24-4533-8ABB-F1EA8BE35BB5}" presName="childNode" presStyleLbl="node1" presStyleIdx="1" presStyleCnt="3" custLinFactNeighborY="-11151">
        <dgm:presLayoutVars>
          <dgm:bulletEnabled val="1"/>
        </dgm:presLayoutVars>
      </dgm:prSet>
      <dgm:spPr/>
    </dgm:pt>
    <dgm:pt modelId="{EC0A5F46-35B9-4390-A3D4-DD2633959732}" type="pres">
      <dgm:prSet presAssocID="{0D563470-7570-4FCC-AEA9-664182746722}" presName="aSpace" presStyleCnt="0"/>
      <dgm:spPr/>
    </dgm:pt>
    <dgm:pt modelId="{78B657B4-B727-42AE-B5C2-53D57884B202}" type="pres">
      <dgm:prSet presAssocID="{5BD4A9AB-A7CA-4736-90DE-2EBCB69B195C}" presName="compNode" presStyleCnt="0"/>
      <dgm:spPr/>
    </dgm:pt>
    <dgm:pt modelId="{7554CE78-FC1C-4A05-99E3-0E8B49771BD0}" type="pres">
      <dgm:prSet presAssocID="{5BD4A9AB-A7CA-4736-90DE-2EBCB69B195C}" presName="aNode" presStyleLbl="bgShp" presStyleIdx="2" presStyleCnt="3"/>
      <dgm:spPr/>
    </dgm:pt>
    <dgm:pt modelId="{06ADFB24-C545-44D1-9F4F-2EBFDC0BBCC5}" type="pres">
      <dgm:prSet presAssocID="{5BD4A9AB-A7CA-4736-90DE-2EBCB69B195C}" presName="textNode" presStyleLbl="bgShp" presStyleIdx="2" presStyleCnt="3"/>
      <dgm:spPr/>
    </dgm:pt>
    <dgm:pt modelId="{9E31E14D-5FAC-4618-BDDA-D037100E1144}" type="pres">
      <dgm:prSet presAssocID="{5BD4A9AB-A7CA-4736-90DE-2EBCB69B195C}" presName="compChildNode" presStyleCnt="0"/>
      <dgm:spPr/>
    </dgm:pt>
    <dgm:pt modelId="{1A99CA6C-6C06-475F-BEB9-9080C4B979D3}" type="pres">
      <dgm:prSet presAssocID="{5BD4A9AB-A7CA-4736-90DE-2EBCB69B195C}" presName="theInnerList" presStyleCnt="0"/>
      <dgm:spPr/>
    </dgm:pt>
    <dgm:pt modelId="{B98254D8-6128-4ABF-83C3-0A5DF63038F8}" type="pres">
      <dgm:prSet presAssocID="{DD428D74-1DD3-40EC-B2D3-B12FE77E93CA}" presName="childNode" presStyleLbl="node1" presStyleIdx="2" presStyleCnt="3" custLinFactNeighborY="-11151">
        <dgm:presLayoutVars>
          <dgm:bulletEnabled val="1"/>
        </dgm:presLayoutVars>
      </dgm:prSet>
      <dgm:spPr/>
    </dgm:pt>
  </dgm:ptLst>
  <dgm:cxnLst>
    <dgm:cxn modelId="{6643A404-092A-D84D-9089-273A38885170}" type="presOf" srcId="{0D563470-7570-4FCC-AEA9-664182746722}" destId="{0C28FE58-FBE8-45B1-AE36-145CFDE22EF2}" srcOrd="0" destOrd="0" presId="urn:microsoft.com/office/officeart/2005/8/layout/lProcess2"/>
    <dgm:cxn modelId="{69F8E707-4967-4DD4-A183-E009FDCF68D0}" srcId="{7BBFF94F-7834-4397-8EA4-5ADF5C734B66}" destId="{5BD4A9AB-A7CA-4736-90DE-2EBCB69B195C}" srcOrd="2" destOrd="0" parTransId="{FD545AF8-3C7F-4AEC-8EB2-C25201327E97}" sibTransId="{0736D214-22BA-4A7C-87F4-CEE37BB00356}"/>
    <dgm:cxn modelId="{9AA6E615-FAE8-4620-9BB2-1EC56E751953}" srcId="{5BD4A9AB-A7CA-4736-90DE-2EBCB69B195C}" destId="{DD428D74-1DD3-40EC-B2D3-B12FE77E93CA}" srcOrd="0" destOrd="0" parTransId="{9418C141-32C5-420F-B6AC-8FD3617F6A57}" sibTransId="{2D77710D-75B8-4985-97FF-21D94B540C53}"/>
    <dgm:cxn modelId="{12E9AF28-CD62-6D44-9FE1-6CD01F1FBA49}" type="presOf" srcId="{4A2E7BE5-93F6-44A7-A21A-E46E3BDB5AD2}" destId="{7714DB1B-D014-4B23-B906-87085C7A98EF}" srcOrd="0" destOrd="0" presId="urn:microsoft.com/office/officeart/2005/8/layout/lProcess2"/>
    <dgm:cxn modelId="{336B0735-6F52-1646-A783-617669BA15E2}" type="presOf" srcId="{5BD4A9AB-A7CA-4736-90DE-2EBCB69B195C}" destId="{06ADFB24-C545-44D1-9F4F-2EBFDC0BBCC5}" srcOrd="1" destOrd="0" presId="urn:microsoft.com/office/officeart/2005/8/layout/lProcess2"/>
    <dgm:cxn modelId="{C1B5DB35-4B68-D541-ACD1-7B87E5DC7734}" type="presOf" srcId="{7BBFF94F-7834-4397-8EA4-5ADF5C734B66}" destId="{BB2EBFDF-CAEE-4631-B02C-57B99C9022F3}" srcOrd="0" destOrd="0" presId="urn:microsoft.com/office/officeart/2005/8/layout/lProcess2"/>
    <dgm:cxn modelId="{705A0D5A-82A3-4E9F-8F73-EC39F0E5227D}" srcId="{7BBFF94F-7834-4397-8EA4-5ADF5C734B66}" destId="{0D563470-7570-4FCC-AEA9-664182746722}" srcOrd="1" destOrd="0" parTransId="{1995D4A3-3732-49C0-90F0-D9DB541D0BE6}" sibTransId="{7B1C2DAF-EF99-4A1C-B4ED-01C405727145}"/>
    <dgm:cxn modelId="{78B0E390-5A1A-B94C-9CC4-2FBC98F2B11E}" type="presOf" srcId="{0D563470-7570-4FCC-AEA9-664182746722}" destId="{A173C8AC-A7C7-4EBB-9A8D-9668D8C9174D}" srcOrd="1" destOrd="0" presId="urn:microsoft.com/office/officeart/2005/8/layout/lProcess2"/>
    <dgm:cxn modelId="{7A863B91-D960-574D-B7FE-D2429C5B19F0}" type="presOf" srcId="{DD428D74-1DD3-40EC-B2D3-B12FE77E93CA}" destId="{B98254D8-6128-4ABF-83C3-0A5DF63038F8}" srcOrd="0" destOrd="0" presId="urn:microsoft.com/office/officeart/2005/8/layout/lProcess2"/>
    <dgm:cxn modelId="{DD92149F-D175-4A77-8E2E-BD5D5EE2176F}" srcId="{0D563470-7570-4FCC-AEA9-664182746722}" destId="{1EB2666D-6E24-4533-8ABB-F1EA8BE35BB5}" srcOrd="0" destOrd="0" parTransId="{3844CE3B-0D18-4554-B8CC-437C64EBC8C3}" sibTransId="{1FB5186D-7581-4969-BF83-A4FD9A611F7C}"/>
    <dgm:cxn modelId="{2D4E3CA4-671A-4027-81E6-D711E1C25615}" srcId="{4A2E7BE5-93F6-44A7-A21A-E46E3BDB5AD2}" destId="{40E88FCA-26A8-47CE-850A-32AE5D1C33C5}" srcOrd="0" destOrd="0" parTransId="{AD77DFFF-4E6E-4531-97D6-3C56F3950524}" sibTransId="{C1636DDA-99B3-42DC-AD96-0BA4CB209342}"/>
    <dgm:cxn modelId="{65A6B0A8-0258-3541-A379-B7F15CE313F2}" type="presOf" srcId="{1EB2666D-6E24-4533-8ABB-F1EA8BE35BB5}" destId="{E30AE8AA-33D9-42FF-BA3D-90B5F8DF0921}" srcOrd="0" destOrd="0" presId="urn:microsoft.com/office/officeart/2005/8/layout/lProcess2"/>
    <dgm:cxn modelId="{1F8540BF-E8E1-2E43-B090-6EAE5FF2DA7E}" type="presOf" srcId="{4A2E7BE5-93F6-44A7-A21A-E46E3BDB5AD2}" destId="{86744F95-0751-49BD-BD87-42B41B834FC4}" srcOrd="1" destOrd="0" presId="urn:microsoft.com/office/officeart/2005/8/layout/lProcess2"/>
    <dgm:cxn modelId="{9DF277D5-EE1C-6C4E-9A97-E2E570C7ED07}" type="presOf" srcId="{5BD4A9AB-A7CA-4736-90DE-2EBCB69B195C}" destId="{7554CE78-FC1C-4A05-99E3-0E8B49771BD0}" srcOrd="0" destOrd="0" presId="urn:microsoft.com/office/officeart/2005/8/layout/lProcess2"/>
    <dgm:cxn modelId="{CE2AB9DD-0CCB-4F29-80A9-6442398C36A3}" srcId="{7BBFF94F-7834-4397-8EA4-5ADF5C734B66}" destId="{4A2E7BE5-93F6-44A7-A21A-E46E3BDB5AD2}" srcOrd="0" destOrd="0" parTransId="{893B9DBC-3FD7-4581-BC0F-DB9AC0933E1A}" sibTransId="{CFAFB459-1583-42FD-91B3-EE567DBA6876}"/>
    <dgm:cxn modelId="{872662F4-B248-E640-B15E-D7AC12C3CB8C}" type="presOf" srcId="{40E88FCA-26A8-47CE-850A-32AE5D1C33C5}" destId="{52D5B5EC-5FBC-4409-AC3E-F5700085C625}" srcOrd="0" destOrd="0" presId="urn:microsoft.com/office/officeart/2005/8/layout/lProcess2"/>
    <dgm:cxn modelId="{ABC4B00A-BBBA-B848-9804-926DA6A0CAE7}" type="presParOf" srcId="{BB2EBFDF-CAEE-4631-B02C-57B99C9022F3}" destId="{16469682-4EBB-4F6B-9629-114197F5FDEC}" srcOrd="0" destOrd="0" presId="urn:microsoft.com/office/officeart/2005/8/layout/lProcess2"/>
    <dgm:cxn modelId="{8E78A968-51DC-394E-B9D0-C30A0877EC62}" type="presParOf" srcId="{16469682-4EBB-4F6B-9629-114197F5FDEC}" destId="{7714DB1B-D014-4B23-B906-87085C7A98EF}" srcOrd="0" destOrd="0" presId="urn:microsoft.com/office/officeart/2005/8/layout/lProcess2"/>
    <dgm:cxn modelId="{22CFDA09-89E0-1D43-B17D-BB6C2B2659F2}" type="presParOf" srcId="{16469682-4EBB-4F6B-9629-114197F5FDEC}" destId="{86744F95-0751-49BD-BD87-42B41B834FC4}" srcOrd="1" destOrd="0" presId="urn:microsoft.com/office/officeart/2005/8/layout/lProcess2"/>
    <dgm:cxn modelId="{39E1B4EF-4019-C047-B31A-F669E00AA600}" type="presParOf" srcId="{16469682-4EBB-4F6B-9629-114197F5FDEC}" destId="{437570B2-AB13-4E93-A937-F31B33DC0BD0}" srcOrd="2" destOrd="0" presId="urn:microsoft.com/office/officeart/2005/8/layout/lProcess2"/>
    <dgm:cxn modelId="{D5466838-F920-BC4D-B281-2F24F3BC647E}" type="presParOf" srcId="{437570B2-AB13-4E93-A937-F31B33DC0BD0}" destId="{54EBA3A7-1D0B-49A7-8AA4-2E1F4A059AD0}" srcOrd="0" destOrd="0" presId="urn:microsoft.com/office/officeart/2005/8/layout/lProcess2"/>
    <dgm:cxn modelId="{A842E629-1CA8-344E-AEEC-BA29F0F8837F}" type="presParOf" srcId="{54EBA3A7-1D0B-49A7-8AA4-2E1F4A059AD0}" destId="{52D5B5EC-5FBC-4409-AC3E-F5700085C625}" srcOrd="0" destOrd="0" presId="urn:microsoft.com/office/officeart/2005/8/layout/lProcess2"/>
    <dgm:cxn modelId="{C5B31A4B-8C46-0348-A48B-B0E9BDA2D3DF}" type="presParOf" srcId="{BB2EBFDF-CAEE-4631-B02C-57B99C9022F3}" destId="{C58879AC-6268-441E-8891-A42EACCFF8C4}" srcOrd="1" destOrd="0" presId="urn:microsoft.com/office/officeart/2005/8/layout/lProcess2"/>
    <dgm:cxn modelId="{B4030024-DC35-204E-A1BB-EA90BD2F41D1}" type="presParOf" srcId="{BB2EBFDF-CAEE-4631-B02C-57B99C9022F3}" destId="{79034F56-D09F-479A-8D1A-223FFC0F28F2}" srcOrd="2" destOrd="0" presId="urn:microsoft.com/office/officeart/2005/8/layout/lProcess2"/>
    <dgm:cxn modelId="{74EDE146-A231-8C40-BA5E-DDCAEA0494EF}" type="presParOf" srcId="{79034F56-D09F-479A-8D1A-223FFC0F28F2}" destId="{0C28FE58-FBE8-45B1-AE36-145CFDE22EF2}" srcOrd="0" destOrd="0" presId="urn:microsoft.com/office/officeart/2005/8/layout/lProcess2"/>
    <dgm:cxn modelId="{B8B50029-0CB1-6C40-82E2-308060F61361}" type="presParOf" srcId="{79034F56-D09F-479A-8D1A-223FFC0F28F2}" destId="{A173C8AC-A7C7-4EBB-9A8D-9668D8C9174D}" srcOrd="1" destOrd="0" presId="urn:microsoft.com/office/officeart/2005/8/layout/lProcess2"/>
    <dgm:cxn modelId="{E78EA311-325B-1740-B273-7A21605B38AA}" type="presParOf" srcId="{79034F56-D09F-479A-8D1A-223FFC0F28F2}" destId="{AE44BC2B-3B1E-4FF2-93FC-B7E928B8105F}" srcOrd="2" destOrd="0" presId="urn:microsoft.com/office/officeart/2005/8/layout/lProcess2"/>
    <dgm:cxn modelId="{3490E24E-3894-E34D-89D7-6A748143E869}" type="presParOf" srcId="{AE44BC2B-3B1E-4FF2-93FC-B7E928B8105F}" destId="{DEC2FF3D-3CC3-4D65-AF40-0065057BEF93}" srcOrd="0" destOrd="0" presId="urn:microsoft.com/office/officeart/2005/8/layout/lProcess2"/>
    <dgm:cxn modelId="{96478AFB-7CE6-F246-97CD-D1DB24B560AA}" type="presParOf" srcId="{DEC2FF3D-3CC3-4D65-AF40-0065057BEF93}" destId="{E30AE8AA-33D9-42FF-BA3D-90B5F8DF0921}" srcOrd="0" destOrd="0" presId="urn:microsoft.com/office/officeart/2005/8/layout/lProcess2"/>
    <dgm:cxn modelId="{3BD036B7-0CE7-8D4D-9FEB-A7AE12B3CE98}" type="presParOf" srcId="{BB2EBFDF-CAEE-4631-B02C-57B99C9022F3}" destId="{EC0A5F46-35B9-4390-A3D4-DD2633959732}" srcOrd="3" destOrd="0" presId="urn:microsoft.com/office/officeart/2005/8/layout/lProcess2"/>
    <dgm:cxn modelId="{CD94DE08-593A-F549-9AB8-51A5F90527CE}" type="presParOf" srcId="{BB2EBFDF-CAEE-4631-B02C-57B99C9022F3}" destId="{78B657B4-B727-42AE-B5C2-53D57884B202}" srcOrd="4" destOrd="0" presId="urn:microsoft.com/office/officeart/2005/8/layout/lProcess2"/>
    <dgm:cxn modelId="{9AE7CB40-C72A-454B-994C-181F08577EE5}" type="presParOf" srcId="{78B657B4-B727-42AE-B5C2-53D57884B202}" destId="{7554CE78-FC1C-4A05-99E3-0E8B49771BD0}" srcOrd="0" destOrd="0" presId="urn:microsoft.com/office/officeart/2005/8/layout/lProcess2"/>
    <dgm:cxn modelId="{1F4D4B14-6D89-704B-9F17-06325DA16C19}" type="presParOf" srcId="{78B657B4-B727-42AE-B5C2-53D57884B202}" destId="{06ADFB24-C545-44D1-9F4F-2EBFDC0BBCC5}" srcOrd="1" destOrd="0" presId="urn:microsoft.com/office/officeart/2005/8/layout/lProcess2"/>
    <dgm:cxn modelId="{9F219264-7F34-0D45-AEA4-9DE797987F1B}" type="presParOf" srcId="{78B657B4-B727-42AE-B5C2-53D57884B202}" destId="{9E31E14D-5FAC-4618-BDDA-D037100E1144}" srcOrd="2" destOrd="0" presId="urn:microsoft.com/office/officeart/2005/8/layout/lProcess2"/>
    <dgm:cxn modelId="{9D4E6539-3411-3D42-84A9-050C80106179}" type="presParOf" srcId="{9E31E14D-5FAC-4618-BDDA-D037100E1144}" destId="{1A99CA6C-6C06-475F-BEB9-9080C4B979D3}" srcOrd="0" destOrd="0" presId="urn:microsoft.com/office/officeart/2005/8/layout/lProcess2"/>
    <dgm:cxn modelId="{EEB0FD1C-3B9B-484C-8809-08D21109A20C}" type="presParOf" srcId="{1A99CA6C-6C06-475F-BEB9-9080C4B979D3}" destId="{B98254D8-6128-4ABF-83C3-0A5DF63038F8}"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2BCB90-C5A5-44A9-A867-C698C074079D}"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FA1ED2FE-3C96-4AC1-B4B7-21E736F515E2}">
      <dgm:prSet phldrT="[Text]"/>
      <dgm:spPr>
        <a:solidFill>
          <a:schemeClr val="tx1"/>
        </a:solidFill>
      </dgm:spPr>
      <dgm:t>
        <a:bodyPr/>
        <a:lstStyle/>
        <a:p>
          <a:pPr algn="l"/>
          <a:r>
            <a:rPr lang="en-US" dirty="0"/>
            <a:t>Clinical experience in specialty area</a:t>
          </a:r>
        </a:p>
      </dgm:t>
    </dgm:pt>
    <dgm:pt modelId="{3070F404-4057-4A4A-8533-D878777B6B71}" type="parTrans" cxnId="{0B8D3492-752C-46A2-8800-FC6D7603606A}">
      <dgm:prSet/>
      <dgm:spPr/>
      <dgm:t>
        <a:bodyPr/>
        <a:lstStyle/>
        <a:p>
          <a:endParaRPr lang="en-US"/>
        </a:p>
      </dgm:t>
    </dgm:pt>
    <dgm:pt modelId="{E60E4032-5CE0-4633-B9F8-4DC49FEA2998}" type="sibTrans" cxnId="{0B8D3492-752C-46A2-8800-FC6D7603606A}">
      <dgm:prSet/>
      <dgm:spPr/>
      <dgm:t>
        <a:bodyPr/>
        <a:lstStyle/>
        <a:p>
          <a:endParaRPr lang="en-US"/>
        </a:p>
      </dgm:t>
    </dgm:pt>
    <dgm:pt modelId="{42677E45-6DFC-499C-9CBF-21D9CB8C4CD1}">
      <dgm:prSet phldrT="[Text]"/>
      <dgm:spPr>
        <a:solidFill>
          <a:schemeClr val="bg2"/>
        </a:solidFill>
      </dgm:spPr>
      <dgm:t>
        <a:bodyPr/>
        <a:lstStyle/>
        <a:p>
          <a:r>
            <a:rPr lang="en-US" dirty="0"/>
            <a:t>Seeking mentors</a:t>
          </a:r>
        </a:p>
      </dgm:t>
    </dgm:pt>
    <dgm:pt modelId="{1FA9FBD4-8C7F-42F0-B8F2-9E30CA9D9246}" type="parTrans" cxnId="{F5DB2382-A477-49DC-A4B1-B56F4D08726B}">
      <dgm:prSet/>
      <dgm:spPr/>
      <dgm:t>
        <a:bodyPr/>
        <a:lstStyle/>
        <a:p>
          <a:endParaRPr lang="en-US"/>
        </a:p>
      </dgm:t>
    </dgm:pt>
    <dgm:pt modelId="{8828024D-851A-4BD1-A5C3-39B6F2CE8FC9}" type="sibTrans" cxnId="{F5DB2382-A477-49DC-A4B1-B56F4D08726B}">
      <dgm:prSet/>
      <dgm:spPr/>
      <dgm:t>
        <a:bodyPr/>
        <a:lstStyle/>
        <a:p>
          <a:endParaRPr lang="en-US"/>
        </a:p>
      </dgm:t>
    </dgm:pt>
    <dgm:pt modelId="{1C5D9481-3764-4696-900A-1744E6C1D3C1}">
      <dgm:prSet phldrT="[Text]"/>
      <dgm:spPr/>
      <dgm:t>
        <a:bodyPr/>
        <a:lstStyle/>
        <a:p>
          <a:r>
            <a:rPr lang="en-US" dirty="0"/>
            <a:t>Professional development</a:t>
          </a:r>
        </a:p>
      </dgm:t>
    </dgm:pt>
    <dgm:pt modelId="{E4AC2D07-3A3A-424B-B862-11591B680C44}" type="parTrans" cxnId="{372386FF-8C36-450C-B002-C4551E2496AB}">
      <dgm:prSet/>
      <dgm:spPr/>
      <dgm:t>
        <a:bodyPr/>
        <a:lstStyle/>
        <a:p>
          <a:endParaRPr lang="en-US"/>
        </a:p>
      </dgm:t>
    </dgm:pt>
    <dgm:pt modelId="{B386B52B-B1B5-4247-A69A-2EFD6FA69C4B}" type="sibTrans" cxnId="{372386FF-8C36-450C-B002-C4551E2496AB}">
      <dgm:prSet/>
      <dgm:spPr/>
      <dgm:t>
        <a:bodyPr/>
        <a:lstStyle/>
        <a:p>
          <a:endParaRPr lang="en-US"/>
        </a:p>
      </dgm:t>
    </dgm:pt>
    <dgm:pt modelId="{CB976DAB-76B8-4492-92CD-B2CFDB94AC1B}" type="pres">
      <dgm:prSet presAssocID="{AC2BCB90-C5A5-44A9-A867-C698C074079D}" presName="Name0" presStyleCnt="0">
        <dgm:presLayoutVars>
          <dgm:dir/>
          <dgm:resizeHandles val="exact"/>
        </dgm:presLayoutVars>
      </dgm:prSet>
      <dgm:spPr/>
    </dgm:pt>
    <dgm:pt modelId="{1D32E45B-7E07-4524-97FD-A15274897A2D}" type="pres">
      <dgm:prSet presAssocID="{FA1ED2FE-3C96-4AC1-B4B7-21E736F515E2}" presName="node" presStyleLbl="node1" presStyleIdx="0" presStyleCnt="3">
        <dgm:presLayoutVars>
          <dgm:bulletEnabled val="1"/>
        </dgm:presLayoutVars>
      </dgm:prSet>
      <dgm:spPr/>
    </dgm:pt>
    <dgm:pt modelId="{C6C9E483-6D5F-4CD5-8CBC-9D6D59227B5D}" type="pres">
      <dgm:prSet presAssocID="{E60E4032-5CE0-4633-B9F8-4DC49FEA2998}" presName="sibTrans" presStyleLbl="sibTrans2D1" presStyleIdx="0" presStyleCnt="2"/>
      <dgm:spPr/>
    </dgm:pt>
    <dgm:pt modelId="{AB05DD87-F5B6-4847-9D4E-261D0FA93391}" type="pres">
      <dgm:prSet presAssocID="{E60E4032-5CE0-4633-B9F8-4DC49FEA2998}" presName="connectorText" presStyleLbl="sibTrans2D1" presStyleIdx="0" presStyleCnt="2"/>
      <dgm:spPr/>
    </dgm:pt>
    <dgm:pt modelId="{D2C26292-AA97-4797-8FC0-4F7794C4D15C}" type="pres">
      <dgm:prSet presAssocID="{42677E45-6DFC-499C-9CBF-21D9CB8C4CD1}" presName="node" presStyleLbl="node1" presStyleIdx="1" presStyleCnt="3">
        <dgm:presLayoutVars>
          <dgm:bulletEnabled val="1"/>
        </dgm:presLayoutVars>
      </dgm:prSet>
      <dgm:spPr/>
    </dgm:pt>
    <dgm:pt modelId="{051AF85F-FA4A-4A43-A83F-C06838C67D93}" type="pres">
      <dgm:prSet presAssocID="{8828024D-851A-4BD1-A5C3-39B6F2CE8FC9}" presName="sibTrans" presStyleLbl="sibTrans2D1" presStyleIdx="1" presStyleCnt="2"/>
      <dgm:spPr/>
    </dgm:pt>
    <dgm:pt modelId="{CBBCDD7E-564B-4B2B-A19C-336BB4A4CEA6}" type="pres">
      <dgm:prSet presAssocID="{8828024D-851A-4BD1-A5C3-39B6F2CE8FC9}" presName="connectorText" presStyleLbl="sibTrans2D1" presStyleIdx="1" presStyleCnt="2"/>
      <dgm:spPr/>
    </dgm:pt>
    <dgm:pt modelId="{233C6F40-56AC-4F5E-BF0F-66E18A99C9A7}" type="pres">
      <dgm:prSet presAssocID="{1C5D9481-3764-4696-900A-1744E6C1D3C1}" presName="node" presStyleLbl="node1" presStyleIdx="2" presStyleCnt="3">
        <dgm:presLayoutVars>
          <dgm:bulletEnabled val="1"/>
        </dgm:presLayoutVars>
      </dgm:prSet>
      <dgm:spPr/>
    </dgm:pt>
  </dgm:ptLst>
  <dgm:cxnLst>
    <dgm:cxn modelId="{C009A827-D4DA-FC45-AD90-4E5DD2519F88}" type="presOf" srcId="{1C5D9481-3764-4696-900A-1744E6C1D3C1}" destId="{233C6F40-56AC-4F5E-BF0F-66E18A99C9A7}" srcOrd="0" destOrd="0" presId="urn:microsoft.com/office/officeart/2005/8/layout/process1"/>
    <dgm:cxn modelId="{B14E563D-39A3-3248-BD1D-5545C506AC8E}" type="presOf" srcId="{42677E45-6DFC-499C-9CBF-21D9CB8C4CD1}" destId="{D2C26292-AA97-4797-8FC0-4F7794C4D15C}" srcOrd="0" destOrd="0" presId="urn:microsoft.com/office/officeart/2005/8/layout/process1"/>
    <dgm:cxn modelId="{4734B63D-8335-9D47-AD61-BBC701025365}" type="presOf" srcId="{8828024D-851A-4BD1-A5C3-39B6F2CE8FC9}" destId="{051AF85F-FA4A-4A43-A83F-C06838C67D93}" srcOrd="0" destOrd="0" presId="urn:microsoft.com/office/officeart/2005/8/layout/process1"/>
    <dgm:cxn modelId="{43620169-EA08-8B40-A58F-1E2C23625C0F}" type="presOf" srcId="{E60E4032-5CE0-4633-B9F8-4DC49FEA2998}" destId="{AB05DD87-F5B6-4847-9D4E-261D0FA93391}" srcOrd="1" destOrd="0" presId="urn:microsoft.com/office/officeart/2005/8/layout/process1"/>
    <dgm:cxn modelId="{F5DB2382-A477-49DC-A4B1-B56F4D08726B}" srcId="{AC2BCB90-C5A5-44A9-A867-C698C074079D}" destId="{42677E45-6DFC-499C-9CBF-21D9CB8C4CD1}" srcOrd="1" destOrd="0" parTransId="{1FA9FBD4-8C7F-42F0-B8F2-9E30CA9D9246}" sibTransId="{8828024D-851A-4BD1-A5C3-39B6F2CE8FC9}"/>
    <dgm:cxn modelId="{8D958D87-371A-0449-9228-80C6F3CF72D5}" type="presOf" srcId="{8828024D-851A-4BD1-A5C3-39B6F2CE8FC9}" destId="{CBBCDD7E-564B-4B2B-A19C-336BB4A4CEA6}" srcOrd="1" destOrd="0" presId="urn:microsoft.com/office/officeart/2005/8/layout/process1"/>
    <dgm:cxn modelId="{0B8D3492-752C-46A2-8800-FC6D7603606A}" srcId="{AC2BCB90-C5A5-44A9-A867-C698C074079D}" destId="{FA1ED2FE-3C96-4AC1-B4B7-21E736F515E2}" srcOrd="0" destOrd="0" parTransId="{3070F404-4057-4A4A-8533-D878777B6B71}" sibTransId="{E60E4032-5CE0-4633-B9F8-4DC49FEA2998}"/>
    <dgm:cxn modelId="{DF152593-8C99-BC47-AED6-1F46FAE3CC40}" type="presOf" srcId="{E60E4032-5CE0-4633-B9F8-4DC49FEA2998}" destId="{C6C9E483-6D5F-4CD5-8CBC-9D6D59227B5D}" srcOrd="0" destOrd="0" presId="urn:microsoft.com/office/officeart/2005/8/layout/process1"/>
    <dgm:cxn modelId="{C1DE81C7-C2C9-8C48-A374-A6606F52305C}" type="presOf" srcId="{FA1ED2FE-3C96-4AC1-B4B7-21E736F515E2}" destId="{1D32E45B-7E07-4524-97FD-A15274897A2D}" srcOrd="0" destOrd="0" presId="urn:microsoft.com/office/officeart/2005/8/layout/process1"/>
    <dgm:cxn modelId="{F64D50D6-E30B-C14F-9F47-A177C19B97AB}" type="presOf" srcId="{AC2BCB90-C5A5-44A9-A867-C698C074079D}" destId="{CB976DAB-76B8-4492-92CD-B2CFDB94AC1B}" srcOrd="0" destOrd="0" presId="urn:microsoft.com/office/officeart/2005/8/layout/process1"/>
    <dgm:cxn modelId="{372386FF-8C36-450C-B002-C4551E2496AB}" srcId="{AC2BCB90-C5A5-44A9-A867-C698C074079D}" destId="{1C5D9481-3764-4696-900A-1744E6C1D3C1}" srcOrd="2" destOrd="0" parTransId="{E4AC2D07-3A3A-424B-B862-11591B680C44}" sibTransId="{B386B52B-B1B5-4247-A69A-2EFD6FA69C4B}"/>
    <dgm:cxn modelId="{DCAA51CF-E769-1A4C-8926-D93A1BA42A98}" type="presParOf" srcId="{CB976DAB-76B8-4492-92CD-B2CFDB94AC1B}" destId="{1D32E45B-7E07-4524-97FD-A15274897A2D}" srcOrd="0" destOrd="0" presId="urn:microsoft.com/office/officeart/2005/8/layout/process1"/>
    <dgm:cxn modelId="{5D5D1829-461B-C64B-AD67-2D2B707BA31F}" type="presParOf" srcId="{CB976DAB-76B8-4492-92CD-B2CFDB94AC1B}" destId="{C6C9E483-6D5F-4CD5-8CBC-9D6D59227B5D}" srcOrd="1" destOrd="0" presId="urn:microsoft.com/office/officeart/2005/8/layout/process1"/>
    <dgm:cxn modelId="{15E44C74-5CB0-6C4A-85B6-DB783FDD5393}" type="presParOf" srcId="{C6C9E483-6D5F-4CD5-8CBC-9D6D59227B5D}" destId="{AB05DD87-F5B6-4847-9D4E-261D0FA93391}" srcOrd="0" destOrd="0" presId="urn:microsoft.com/office/officeart/2005/8/layout/process1"/>
    <dgm:cxn modelId="{43A34B5E-1641-2B40-ADE7-2BCE4084C820}" type="presParOf" srcId="{CB976DAB-76B8-4492-92CD-B2CFDB94AC1B}" destId="{D2C26292-AA97-4797-8FC0-4F7794C4D15C}" srcOrd="2" destOrd="0" presId="urn:microsoft.com/office/officeart/2005/8/layout/process1"/>
    <dgm:cxn modelId="{A78DBB75-4D6E-C448-9971-80D8233C5826}" type="presParOf" srcId="{CB976DAB-76B8-4492-92CD-B2CFDB94AC1B}" destId="{051AF85F-FA4A-4A43-A83F-C06838C67D93}" srcOrd="3" destOrd="0" presId="urn:microsoft.com/office/officeart/2005/8/layout/process1"/>
    <dgm:cxn modelId="{5AB610CB-D532-914A-A3B6-5DCEAA09A953}" type="presParOf" srcId="{051AF85F-FA4A-4A43-A83F-C06838C67D93}" destId="{CBBCDD7E-564B-4B2B-A19C-336BB4A4CEA6}" srcOrd="0" destOrd="0" presId="urn:microsoft.com/office/officeart/2005/8/layout/process1"/>
    <dgm:cxn modelId="{38E9A6AE-2C35-AF42-B5EA-2BD315099BD8}" type="presParOf" srcId="{CB976DAB-76B8-4492-92CD-B2CFDB94AC1B}" destId="{233C6F40-56AC-4F5E-BF0F-66E18A99C9A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BDFD6E-065F-428D-93E8-42D9E2981004}"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84F87995-F047-4E3D-8F0D-B9B84C999107}">
      <dgm:prSet phldrT="[Text]" custT="1">
        <dgm:style>
          <a:lnRef idx="2">
            <a:schemeClr val="dk1">
              <a:shade val="50000"/>
            </a:schemeClr>
          </a:lnRef>
          <a:fillRef idx="1">
            <a:schemeClr val="dk1"/>
          </a:fillRef>
          <a:effectRef idx="0">
            <a:schemeClr val="dk1"/>
          </a:effectRef>
          <a:fontRef idx="minor">
            <a:schemeClr val="lt1"/>
          </a:fontRef>
        </dgm:style>
      </dgm:prSet>
      <dgm:spPr/>
      <dgm:t>
        <a:bodyPr/>
        <a:lstStyle/>
        <a:p>
          <a:pPr algn="l"/>
          <a:r>
            <a:rPr lang="en-US" sz="2800" dirty="0"/>
            <a:t>Online Application</a:t>
          </a:r>
        </a:p>
      </dgm:t>
    </dgm:pt>
    <dgm:pt modelId="{81EBF7C2-DF6B-4271-A816-D733C266F9FC}" type="parTrans" cxnId="{02313132-C09D-4B85-A6FE-C7496CFE951C}">
      <dgm:prSet/>
      <dgm:spPr/>
      <dgm:t>
        <a:bodyPr/>
        <a:lstStyle/>
        <a:p>
          <a:endParaRPr lang="en-US"/>
        </a:p>
      </dgm:t>
    </dgm:pt>
    <dgm:pt modelId="{07A66CDB-87D8-4DA9-8ABF-A835CB31D704}" type="sibTrans" cxnId="{02313132-C09D-4B85-A6FE-C7496CFE951C}">
      <dgm:prSet/>
      <dgm:spPr/>
      <dgm:t>
        <a:bodyPr/>
        <a:lstStyle/>
        <a:p>
          <a:endParaRPr lang="en-US"/>
        </a:p>
      </dgm:t>
    </dgm:pt>
    <dgm:pt modelId="{1C84B72A-3784-42C0-997D-340BCF09FFB2}">
      <dgm:prSet phldrT="[Text]" custT="1"/>
      <dgm:spPr>
        <a:noFill/>
        <a:ln>
          <a:noFill/>
        </a:ln>
      </dgm:spPr>
      <dgm:t>
        <a:bodyPr/>
        <a:lstStyle/>
        <a:p>
          <a:pPr>
            <a:buNone/>
          </a:pPr>
          <a:r>
            <a:rPr lang="en-US" sz="2800" dirty="0"/>
            <a:t>At abpts.org</a:t>
          </a:r>
        </a:p>
      </dgm:t>
    </dgm:pt>
    <dgm:pt modelId="{51C13518-EFC7-4B4D-B95D-7FF0C95B3FA5}" type="parTrans" cxnId="{0337F914-2884-4C3B-A387-70C2CE6148BC}">
      <dgm:prSet/>
      <dgm:spPr/>
      <dgm:t>
        <a:bodyPr/>
        <a:lstStyle/>
        <a:p>
          <a:endParaRPr lang="en-US"/>
        </a:p>
      </dgm:t>
    </dgm:pt>
    <dgm:pt modelId="{7811141C-9FE7-4D18-8908-7263C7E4BD40}" type="sibTrans" cxnId="{0337F914-2884-4C3B-A387-70C2CE6148BC}">
      <dgm:prSet/>
      <dgm:spPr/>
      <dgm:t>
        <a:bodyPr/>
        <a:lstStyle/>
        <a:p>
          <a:endParaRPr lang="en-US"/>
        </a:p>
      </dgm:t>
    </dgm:pt>
    <dgm:pt modelId="{5B1ED8FA-5DBB-4502-B872-6A2D0A46BCD5}">
      <dgm:prSet phldrT="[Text]" custT="1">
        <dgm:style>
          <a:lnRef idx="0">
            <a:scrgbClr r="0" g="0" b="0"/>
          </a:lnRef>
          <a:fillRef idx="0">
            <a:scrgbClr r="0" g="0" b="0"/>
          </a:fillRef>
          <a:effectRef idx="0">
            <a:scrgbClr r="0" g="0" b="0"/>
          </a:effectRef>
          <a:fontRef idx="minor">
            <a:schemeClr val="lt1"/>
          </a:fontRef>
        </dgm:style>
      </dgm:prSet>
      <dgm:spPr>
        <a:solidFill>
          <a:schemeClr val="accent1"/>
        </a:solidFill>
        <a:ln>
          <a:noFill/>
        </a:ln>
      </dgm:spPr>
      <dgm:t>
        <a:bodyPr/>
        <a:lstStyle/>
        <a:p>
          <a:pPr algn="l"/>
          <a:r>
            <a:rPr lang="en-US" sz="2800" dirty="0"/>
            <a:t>Deadlines for exams</a:t>
          </a:r>
        </a:p>
      </dgm:t>
    </dgm:pt>
    <dgm:pt modelId="{8C95140D-57A9-490E-9FAB-C8A7C59053AA}" type="parTrans" cxnId="{46750B07-B28D-4E22-95D2-C6512DDEB674}">
      <dgm:prSet/>
      <dgm:spPr/>
      <dgm:t>
        <a:bodyPr/>
        <a:lstStyle/>
        <a:p>
          <a:endParaRPr lang="en-US"/>
        </a:p>
      </dgm:t>
    </dgm:pt>
    <dgm:pt modelId="{120183F6-168A-4637-929D-441D0D924047}" type="sibTrans" cxnId="{46750B07-B28D-4E22-95D2-C6512DDEB674}">
      <dgm:prSet/>
      <dgm:spPr/>
      <dgm:t>
        <a:bodyPr/>
        <a:lstStyle/>
        <a:p>
          <a:endParaRPr lang="en-US"/>
        </a:p>
      </dgm:t>
    </dgm:pt>
    <dgm:pt modelId="{01610FC4-1EDF-4285-B07F-2B75026737F7}">
      <dgm:prSet phldrT="[Text]"/>
      <dgm:spPr>
        <a:noFill/>
        <a:ln>
          <a:noFill/>
        </a:ln>
      </dgm:spPr>
      <dgm:t>
        <a:bodyPr/>
        <a:lstStyle/>
        <a:p>
          <a:pPr marL="1035050" indent="-1035050">
            <a:lnSpc>
              <a:spcPct val="90000"/>
            </a:lnSpc>
            <a:spcAft>
              <a:spcPct val="15000"/>
            </a:spcAft>
            <a:buNone/>
          </a:pPr>
          <a:r>
            <a:rPr lang="en-US" sz="2000" b="0" i="0">
              <a:solidFill>
                <a:schemeClr val="tx1"/>
              </a:solidFill>
            </a:rPr>
            <a:t>July 1:	Cardiovascular and Pulmonary, Clinical Electrophysiology, Oncology, Women's Health, and Wound Management</a:t>
          </a:r>
          <a:endParaRPr lang="en-US" sz="2000" dirty="0">
            <a:solidFill>
              <a:schemeClr val="tx1"/>
            </a:solidFill>
          </a:endParaRPr>
        </a:p>
      </dgm:t>
    </dgm:pt>
    <dgm:pt modelId="{F9534900-5C23-432E-A464-48EC4A4B00AC}" type="parTrans" cxnId="{E93B5039-E4BD-4A74-BFE3-0A9C56C847AE}">
      <dgm:prSet/>
      <dgm:spPr/>
      <dgm:t>
        <a:bodyPr/>
        <a:lstStyle/>
        <a:p>
          <a:endParaRPr lang="en-US"/>
        </a:p>
      </dgm:t>
    </dgm:pt>
    <dgm:pt modelId="{D93BBFE3-8A85-454B-8338-F81F41451C3D}" type="sibTrans" cxnId="{E93B5039-E4BD-4A74-BFE3-0A9C56C847AE}">
      <dgm:prSet/>
      <dgm:spPr/>
      <dgm:t>
        <a:bodyPr/>
        <a:lstStyle/>
        <a:p>
          <a:endParaRPr lang="en-US"/>
        </a:p>
      </dgm:t>
    </dgm:pt>
    <dgm:pt modelId="{67B7B3DE-F989-44DD-B358-CC3FEE3DE100}">
      <dgm:prSet phldrT="[Text]" custT="1">
        <dgm:style>
          <a:lnRef idx="0">
            <a:scrgbClr r="0" g="0" b="0"/>
          </a:lnRef>
          <a:fillRef idx="0">
            <a:scrgbClr r="0" g="0" b="0"/>
          </a:fillRef>
          <a:effectRef idx="0">
            <a:scrgbClr r="0" g="0" b="0"/>
          </a:effectRef>
          <a:fontRef idx="minor">
            <a:schemeClr val="lt1"/>
          </a:fontRef>
        </dgm:style>
      </dgm:prSet>
      <dgm:spPr>
        <a:solidFill>
          <a:schemeClr val="accent6"/>
        </a:solidFill>
        <a:ln>
          <a:noFill/>
        </a:ln>
      </dgm:spPr>
      <dgm:t>
        <a:bodyPr/>
        <a:lstStyle/>
        <a:p>
          <a:pPr algn="l"/>
          <a:r>
            <a:rPr lang="en-US" sz="2800" dirty="0">
              <a:solidFill>
                <a:schemeClr val="bg1"/>
              </a:solidFill>
            </a:rPr>
            <a:t>All applications are reviewed</a:t>
          </a:r>
        </a:p>
      </dgm:t>
    </dgm:pt>
    <dgm:pt modelId="{AC5220DC-A1D8-4FD6-9D27-2E88DCAE80B7}" type="parTrans" cxnId="{05AE3DB8-4B51-42E3-B04C-A376FE37A62B}">
      <dgm:prSet/>
      <dgm:spPr/>
      <dgm:t>
        <a:bodyPr/>
        <a:lstStyle/>
        <a:p>
          <a:endParaRPr lang="en-US"/>
        </a:p>
      </dgm:t>
    </dgm:pt>
    <dgm:pt modelId="{4F2FB493-358B-481B-9243-8259733E1A55}" type="sibTrans" cxnId="{05AE3DB8-4B51-42E3-B04C-A376FE37A62B}">
      <dgm:prSet/>
      <dgm:spPr/>
      <dgm:t>
        <a:bodyPr/>
        <a:lstStyle/>
        <a:p>
          <a:endParaRPr lang="en-US"/>
        </a:p>
      </dgm:t>
    </dgm:pt>
    <dgm:pt modelId="{65001991-017F-4917-A415-99425E94DCB5}">
      <dgm:prSet custT="1"/>
      <dgm:spPr>
        <a:noFill/>
        <a:ln>
          <a:noFill/>
        </a:ln>
      </dgm:spPr>
      <dgm:t>
        <a:bodyPr/>
        <a:lstStyle/>
        <a:p>
          <a:pPr marL="1035050" indent="-1035050">
            <a:lnSpc>
              <a:spcPct val="100000"/>
            </a:lnSpc>
            <a:spcAft>
              <a:spcPts val="0"/>
            </a:spcAft>
            <a:buNone/>
          </a:pPr>
          <a:r>
            <a:rPr lang="en-US" sz="2000" b="0" i="0">
              <a:solidFill>
                <a:schemeClr val="tx1"/>
              </a:solidFill>
            </a:rPr>
            <a:t>July 31:	All other specialties</a:t>
          </a:r>
          <a:endParaRPr lang="en-US" sz="2000" b="0" i="0" dirty="0">
            <a:solidFill>
              <a:schemeClr val="tx1"/>
            </a:solidFill>
          </a:endParaRPr>
        </a:p>
      </dgm:t>
    </dgm:pt>
    <dgm:pt modelId="{B672627A-5055-40CE-9BB7-3A3CE0549443}" type="parTrans" cxnId="{0A46A8E1-EC4F-4CF8-9460-68F7DF413756}">
      <dgm:prSet/>
      <dgm:spPr/>
      <dgm:t>
        <a:bodyPr/>
        <a:lstStyle/>
        <a:p>
          <a:endParaRPr lang="en-US"/>
        </a:p>
      </dgm:t>
    </dgm:pt>
    <dgm:pt modelId="{7C65B420-3B00-4BE4-BB9A-57E4748AE417}" type="sibTrans" cxnId="{0A46A8E1-EC4F-4CF8-9460-68F7DF413756}">
      <dgm:prSet/>
      <dgm:spPr/>
      <dgm:t>
        <a:bodyPr/>
        <a:lstStyle/>
        <a:p>
          <a:endParaRPr lang="en-US"/>
        </a:p>
      </dgm:t>
    </dgm:pt>
    <dgm:pt modelId="{4472E6B3-FB39-4E98-99E7-793997BE324F}">
      <dgm:prSet phldrT="[Text]" custT="1"/>
      <dgm:spPr>
        <a:noFill/>
        <a:ln>
          <a:noFill/>
        </a:ln>
      </dgm:spPr>
      <dgm:t>
        <a:bodyPr/>
        <a:lstStyle/>
        <a:p>
          <a:pPr>
            <a:buNone/>
          </a:pPr>
          <a:r>
            <a:rPr lang="en-US" sz="2800">
              <a:solidFill>
                <a:schemeClr val="tx1"/>
              </a:solidFill>
            </a:rPr>
            <a:t>By APTA Certifications Staff</a:t>
          </a:r>
          <a:endParaRPr lang="en-US" sz="2800" dirty="0">
            <a:solidFill>
              <a:schemeClr val="tx1"/>
            </a:solidFill>
          </a:endParaRPr>
        </a:p>
      </dgm:t>
    </dgm:pt>
    <dgm:pt modelId="{289E48DE-6E23-4828-9F3F-D5CA75A38069}" type="sibTrans" cxnId="{8318F390-F9D2-48CE-9525-7A547DFCCA25}">
      <dgm:prSet/>
      <dgm:spPr/>
      <dgm:t>
        <a:bodyPr/>
        <a:lstStyle/>
        <a:p>
          <a:endParaRPr lang="en-US"/>
        </a:p>
      </dgm:t>
    </dgm:pt>
    <dgm:pt modelId="{98C76414-4F13-48DE-BABC-B1E591FB6082}" type="parTrans" cxnId="{8318F390-F9D2-48CE-9525-7A547DFCCA25}">
      <dgm:prSet/>
      <dgm:spPr/>
      <dgm:t>
        <a:bodyPr/>
        <a:lstStyle/>
        <a:p>
          <a:endParaRPr lang="en-US"/>
        </a:p>
      </dgm:t>
    </dgm:pt>
    <dgm:pt modelId="{E3B2CBF0-7E68-47DF-AD66-5DEFEF6F95A0}" type="pres">
      <dgm:prSet presAssocID="{07BDFD6E-065F-428D-93E8-42D9E2981004}" presName="Name0" presStyleCnt="0">
        <dgm:presLayoutVars>
          <dgm:dir/>
          <dgm:animLvl val="lvl"/>
          <dgm:resizeHandles val="exact"/>
        </dgm:presLayoutVars>
      </dgm:prSet>
      <dgm:spPr/>
    </dgm:pt>
    <dgm:pt modelId="{7BB1CE11-9A4C-4627-B3F0-C6EF8FB18BD0}" type="pres">
      <dgm:prSet presAssocID="{84F87995-F047-4E3D-8F0D-B9B84C999107}" presName="linNode" presStyleCnt="0"/>
      <dgm:spPr/>
    </dgm:pt>
    <dgm:pt modelId="{B548DD06-CD8B-4F3B-8FD3-31FADF7E5ABD}" type="pres">
      <dgm:prSet presAssocID="{84F87995-F047-4E3D-8F0D-B9B84C999107}" presName="parentText" presStyleLbl="node1" presStyleIdx="0" presStyleCnt="3">
        <dgm:presLayoutVars>
          <dgm:chMax val="1"/>
          <dgm:bulletEnabled val="1"/>
        </dgm:presLayoutVars>
      </dgm:prSet>
      <dgm:spPr/>
    </dgm:pt>
    <dgm:pt modelId="{B06283F0-9095-467B-9A29-E0A512BB6C4A}" type="pres">
      <dgm:prSet presAssocID="{84F87995-F047-4E3D-8F0D-B9B84C999107}" presName="descendantText" presStyleLbl="alignAccFollowNode1" presStyleIdx="0" presStyleCnt="3">
        <dgm:presLayoutVars>
          <dgm:bulletEnabled val="1"/>
        </dgm:presLayoutVars>
      </dgm:prSet>
      <dgm:spPr/>
    </dgm:pt>
    <dgm:pt modelId="{2E54C727-05DE-4E3A-B0B5-903E7E0E4AC1}" type="pres">
      <dgm:prSet presAssocID="{07A66CDB-87D8-4DA9-8ABF-A835CB31D704}" presName="sp" presStyleCnt="0"/>
      <dgm:spPr/>
    </dgm:pt>
    <dgm:pt modelId="{69279378-C87A-48B3-AEF0-E1FF9872A8D1}" type="pres">
      <dgm:prSet presAssocID="{5B1ED8FA-5DBB-4502-B872-6A2D0A46BCD5}" presName="linNode" presStyleCnt="0"/>
      <dgm:spPr/>
    </dgm:pt>
    <dgm:pt modelId="{429EC8EE-19A6-4829-AD10-3CD7944BED88}" type="pres">
      <dgm:prSet presAssocID="{5B1ED8FA-5DBB-4502-B872-6A2D0A46BCD5}" presName="parentText" presStyleLbl="node1" presStyleIdx="1" presStyleCnt="3">
        <dgm:presLayoutVars>
          <dgm:chMax val="1"/>
          <dgm:bulletEnabled val="1"/>
        </dgm:presLayoutVars>
      </dgm:prSet>
      <dgm:spPr/>
    </dgm:pt>
    <dgm:pt modelId="{9EFAC503-E670-4D94-99A0-271C40726CE7}" type="pres">
      <dgm:prSet presAssocID="{5B1ED8FA-5DBB-4502-B872-6A2D0A46BCD5}" presName="descendantText" presStyleLbl="alignAccFollowNode1" presStyleIdx="1" presStyleCnt="3" custScaleY="115433">
        <dgm:presLayoutVars>
          <dgm:bulletEnabled val="1"/>
        </dgm:presLayoutVars>
      </dgm:prSet>
      <dgm:spPr/>
    </dgm:pt>
    <dgm:pt modelId="{AC24DAFD-A578-4EF5-AE69-DCF61C9CC105}" type="pres">
      <dgm:prSet presAssocID="{120183F6-168A-4637-929D-441D0D924047}" presName="sp" presStyleCnt="0"/>
      <dgm:spPr/>
    </dgm:pt>
    <dgm:pt modelId="{D384A096-E06F-4835-925B-E9F12B031F57}" type="pres">
      <dgm:prSet presAssocID="{67B7B3DE-F989-44DD-B358-CC3FEE3DE100}" presName="linNode" presStyleCnt="0"/>
      <dgm:spPr/>
    </dgm:pt>
    <dgm:pt modelId="{37EF16C9-8D36-4ADF-A065-1BB7B28A52C9}" type="pres">
      <dgm:prSet presAssocID="{67B7B3DE-F989-44DD-B358-CC3FEE3DE100}" presName="parentText" presStyleLbl="node1" presStyleIdx="2" presStyleCnt="3">
        <dgm:presLayoutVars>
          <dgm:chMax val="1"/>
          <dgm:bulletEnabled val="1"/>
        </dgm:presLayoutVars>
      </dgm:prSet>
      <dgm:spPr/>
    </dgm:pt>
    <dgm:pt modelId="{78A43FC7-7AA4-42B6-A424-26B08EFE2980}" type="pres">
      <dgm:prSet presAssocID="{67B7B3DE-F989-44DD-B358-CC3FEE3DE100}" presName="descendantText" presStyleLbl="alignAccFollowNode1" presStyleIdx="2" presStyleCnt="3">
        <dgm:presLayoutVars>
          <dgm:bulletEnabled val="1"/>
        </dgm:presLayoutVars>
      </dgm:prSet>
      <dgm:spPr/>
    </dgm:pt>
  </dgm:ptLst>
  <dgm:cxnLst>
    <dgm:cxn modelId="{46750B07-B28D-4E22-95D2-C6512DDEB674}" srcId="{07BDFD6E-065F-428D-93E8-42D9E2981004}" destId="{5B1ED8FA-5DBB-4502-B872-6A2D0A46BCD5}" srcOrd="1" destOrd="0" parTransId="{8C95140D-57A9-490E-9FAB-C8A7C59053AA}" sibTransId="{120183F6-168A-4637-929D-441D0D924047}"/>
    <dgm:cxn modelId="{A40E8E0F-F748-1943-A3F3-9269C2E6BA1B}" type="presOf" srcId="{01610FC4-1EDF-4285-B07F-2B75026737F7}" destId="{9EFAC503-E670-4D94-99A0-271C40726CE7}" srcOrd="0" destOrd="0" presId="urn:microsoft.com/office/officeart/2005/8/layout/vList5"/>
    <dgm:cxn modelId="{4E8A0A12-74DB-F146-A4F4-5BB61015F6D2}" type="presOf" srcId="{5B1ED8FA-5DBB-4502-B872-6A2D0A46BCD5}" destId="{429EC8EE-19A6-4829-AD10-3CD7944BED88}" srcOrd="0" destOrd="0" presId="urn:microsoft.com/office/officeart/2005/8/layout/vList5"/>
    <dgm:cxn modelId="{0337F914-2884-4C3B-A387-70C2CE6148BC}" srcId="{84F87995-F047-4E3D-8F0D-B9B84C999107}" destId="{1C84B72A-3784-42C0-997D-340BCF09FFB2}" srcOrd="0" destOrd="0" parTransId="{51C13518-EFC7-4B4D-B95D-7FF0C95B3FA5}" sibTransId="{7811141C-9FE7-4D18-8908-7263C7E4BD40}"/>
    <dgm:cxn modelId="{DA468121-C24A-6F4D-9D47-6BAF5DBAF847}" type="presOf" srcId="{84F87995-F047-4E3D-8F0D-B9B84C999107}" destId="{B548DD06-CD8B-4F3B-8FD3-31FADF7E5ABD}" srcOrd="0" destOrd="0" presId="urn:microsoft.com/office/officeart/2005/8/layout/vList5"/>
    <dgm:cxn modelId="{02313132-C09D-4B85-A6FE-C7496CFE951C}" srcId="{07BDFD6E-065F-428D-93E8-42D9E2981004}" destId="{84F87995-F047-4E3D-8F0D-B9B84C999107}" srcOrd="0" destOrd="0" parTransId="{81EBF7C2-DF6B-4271-A816-D733C266F9FC}" sibTransId="{07A66CDB-87D8-4DA9-8ABF-A835CB31D704}"/>
    <dgm:cxn modelId="{E93B5039-E4BD-4A74-BFE3-0A9C56C847AE}" srcId="{5B1ED8FA-5DBB-4502-B872-6A2D0A46BCD5}" destId="{01610FC4-1EDF-4285-B07F-2B75026737F7}" srcOrd="0" destOrd="0" parTransId="{F9534900-5C23-432E-A464-48EC4A4B00AC}" sibTransId="{D93BBFE3-8A85-454B-8338-F81F41451C3D}"/>
    <dgm:cxn modelId="{F3C48D3D-7D06-924C-A550-D09A551E6711}" type="presOf" srcId="{67B7B3DE-F989-44DD-B358-CC3FEE3DE100}" destId="{37EF16C9-8D36-4ADF-A065-1BB7B28A52C9}" srcOrd="0" destOrd="0" presId="urn:microsoft.com/office/officeart/2005/8/layout/vList5"/>
    <dgm:cxn modelId="{7A021E40-CB35-3F46-8C50-236004F3D622}" type="presOf" srcId="{07BDFD6E-065F-428D-93E8-42D9E2981004}" destId="{E3B2CBF0-7E68-47DF-AD66-5DEFEF6F95A0}" srcOrd="0" destOrd="0" presId="urn:microsoft.com/office/officeart/2005/8/layout/vList5"/>
    <dgm:cxn modelId="{F18F2B46-AB77-C649-863E-6721251F380A}" type="presOf" srcId="{1C84B72A-3784-42C0-997D-340BCF09FFB2}" destId="{B06283F0-9095-467B-9A29-E0A512BB6C4A}" srcOrd="0" destOrd="0" presId="urn:microsoft.com/office/officeart/2005/8/layout/vList5"/>
    <dgm:cxn modelId="{8318F390-F9D2-48CE-9525-7A547DFCCA25}" srcId="{67B7B3DE-F989-44DD-B358-CC3FEE3DE100}" destId="{4472E6B3-FB39-4E98-99E7-793997BE324F}" srcOrd="0" destOrd="0" parTransId="{98C76414-4F13-48DE-BABC-B1E591FB6082}" sibTransId="{289E48DE-6E23-4828-9F3F-D5CA75A38069}"/>
    <dgm:cxn modelId="{52251C9E-268C-9347-87C6-B9F426B164CC}" type="presOf" srcId="{4472E6B3-FB39-4E98-99E7-793997BE324F}" destId="{78A43FC7-7AA4-42B6-A424-26B08EFE2980}" srcOrd="0" destOrd="0" presId="urn:microsoft.com/office/officeart/2005/8/layout/vList5"/>
    <dgm:cxn modelId="{E78754A5-0FB1-EF4F-B998-6D7F7170C166}" type="presOf" srcId="{65001991-017F-4917-A415-99425E94DCB5}" destId="{9EFAC503-E670-4D94-99A0-271C40726CE7}" srcOrd="0" destOrd="1" presId="urn:microsoft.com/office/officeart/2005/8/layout/vList5"/>
    <dgm:cxn modelId="{05AE3DB8-4B51-42E3-B04C-A376FE37A62B}" srcId="{07BDFD6E-065F-428D-93E8-42D9E2981004}" destId="{67B7B3DE-F989-44DD-B358-CC3FEE3DE100}" srcOrd="2" destOrd="0" parTransId="{AC5220DC-A1D8-4FD6-9D27-2E88DCAE80B7}" sibTransId="{4F2FB493-358B-481B-9243-8259733E1A55}"/>
    <dgm:cxn modelId="{0A46A8E1-EC4F-4CF8-9460-68F7DF413756}" srcId="{5B1ED8FA-5DBB-4502-B872-6A2D0A46BCD5}" destId="{65001991-017F-4917-A415-99425E94DCB5}" srcOrd="1" destOrd="0" parTransId="{B672627A-5055-40CE-9BB7-3A3CE0549443}" sibTransId="{7C65B420-3B00-4BE4-BB9A-57E4748AE417}"/>
    <dgm:cxn modelId="{09FABE62-77AD-3A4C-A0CB-509DA76564E4}" type="presParOf" srcId="{E3B2CBF0-7E68-47DF-AD66-5DEFEF6F95A0}" destId="{7BB1CE11-9A4C-4627-B3F0-C6EF8FB18BD0}" srcOrd="0" destOrd="0" presId="urn:microsoft.com/office/officeart/2005/8/layout/vList5"/>
    <dgm:cxn modelId="{91B3E67C-018C-3241-A5E1-E5D41987DAA5}" type="presParOf" srcId="{7BB1CE11-9A4C-4627-B3F0-C6EF8FB18BD0}" destId="{B548DD06-CD8B-4F3B-8FD3-31FADF7E5ABD}" srcOrd="0" destOrd="0" presId="urn:microsoft.com/office/officeart/2005/8/layout/vList5"/>
    <dgm:cxn modelId="{832866EB-350E-BE4D-860A-99F0AA78023C}" type="presParOf" srcId="{7BB1CE11-9A4C-4627-B3F0-C6EF8FB18BD0}" destId="{B06283F0-9095-467B-9A29-E0A512BB6C4A}" srcOrd="1" destOrd="0" presId="urn:microsoft.com/office/officeart/2005/8/layout/vList5"/>
    <dgm:cxn modelId="{7E268655-E85A-BC41-A84A-8B4A305FC082}" type="presParOf" srcId="{E3B2CBF0-7E68-47DF-AD66-5DEFEF6F95A0}" destId="{2E54C727-05DE-4E3A-B0B5-903E7E0E4AC1}" srcOrd="1" destOrd="0" presId="urn:microsoft.com/office/officeart/2005/8/layout/vList5"/>
    <dgm:cxn modelId="{E5BDAD5C-8159-F24B-AC56-634458EB1A5C}" type="presParOf" srcId="{E3B2CBF0-7E68-47DF-AD66-5DEFEF6F95A0}" destId="{69279378-C87A-48B3-AEF0-E1FF9872A8D1}" srcOrd="2" destOrd="0" presId="urn:microsoft.com/office/officeart/2005/8/layout/vList5"/>
    <dgm:cxn modelId="{E0199D98-5B0A-5B4B-BE08-70F3F6D8FB15}" type="presParOf" srcId="{69279378-C87A-48B3-AEF0-E1FF9872A8D1}" destId="{429EC8EE-19A6-4829-AD10-3CD7944BED88}" srcOrd="0" destOrd="0" presId="urn:microsoft.com/office/officeart/2005/8/layout/vList5"/>
    <dgm:cxn modelId="{47E4798B-E9B1-3B4E-A01D-191B9B4FE154}" type="presParOf" srcId="{69279378-C87A-48B3-AEF0-E1FF9872A8D1}" destId="{9EFAC503-E670-4D94-99A0-271C40726CE7}" srcOrd="1" destOrd="0" presId="urn:microsoft.com/office/officeart/2005/8/layout/vList5"/>
    <dgm:cxn modelId="{6F4462D9-51AF-FE43-A95F-148ADF62B450}" type="presParOf" srcId="{E3B2CBF0-7E68-47DF-AD66-5DEFEF6F95A0}" destId="{AC24DAFD-A578-4EF5-AE69-DCF61C9CC105}" srcOrd="3" destOrd="0" presId="urn:microsoft.com/office/officeart/2005/8/layout/vList5"/>
    <dgm:cxn modelId="{D6719F32-1DB6-B04C-8A6D-CE924CE865D9}" type="presParOf" srcId="{E3B2CBF0-7E68-47DF-AD66-5DEFEF6F95A0}" destId="{D384A096-E06F-4835-925B-E9F12B031F57}" srcOrd="4" destOrd="0" presId="urn:microsoft.com/office/officeart/2005/8/layout/vList5"/>
    <dgm:cxn modelId="{C111C029-FDFD-A244-8A14-C53E5A8A1B90}" type="presParOf" srcId="{D384A096-E06F-4835-925B-E9F12B031F57}" destId="{37EF16C9-8D36-4ADF-A065-1BB7B28A52C9}" srcOrd="0" destOrd="0" presId="urn:microsoft.com/office/officeart/2005/8/layout/vList5"/>
    <dgm:cxn modelId="{EDF5E499-1902-1B41-A376-2ADF1D0075D0}" type="presParOf" srcId="{D384A096-E06F-4835-925B-E9F12B031F57}" destId="{78A43FC7-7AA4-42B6-A424-26B08EFE2980}" srcOrd="1" destOrd="0" presId="urn:microsoft.com/office/officeart/2005/8/layout/vList5"/>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2C3123-01DC-4CC6-9703-E1C20F00F963}" type="doc">
      <dgm:prSet loTypeId="urn:microsoft.com/office/officeart/2005/8/layout/equation1" loCatId="process" qsTypeId="urn:microsoft.com/office/officeart/2005/8/quickstyle/simple1" qsCatId="simple" csTypeId="urn:microsoft.com/office/officeart/2005/8/colors/colorful5" csCatId="colorful" phldr="1"/>
      <dgm:spPr/>
    </dgm:pt>
    <dgm:pt modelId="{3BB6278F-DE87-40BF-922A-1E0D5259682A}">
      <dgm:prSet phldrT="[Text]" custT="1"/>
      <dgm:spPr>
        <a:solidFill>
          <a:schemeClr val="tx1"/>
        </a:solidFill>
      </dgm:spPr>
      <dgm:t>
        <a:bodyPr/>
        <a:lstStyle/>
        <a:p>
          <a:r>
            <a:rPr lang="en-US" sz="2000" dirty="0"/>
            <a:t>Mindset</a:t>
          </a:r>
        </a:p>
      </dgm:t>
    </dgm:pt>
    <dgm:pt modelId="{7A010637-43E8-4BC9-87D9-04D790DF3F59}" type="parTrans" cxnId="{4D8CB06B-554B-4954-BBD0-043A93B0896A}">
      <dgm:prSet/>
      <dgm:spPr/>
      <dgm:t>
        <a:bodyPr/>
        <a:lstStyle/>
        <a:p>
          <a:endParaRPr lang="en-US"/>
        </a:p>
      </dgm:t>
    </dgm:pt>
    <dgm:pt modelId="{DA4DE4F0-5E95-4EEC-8F34-5EED4A1384E2}" type="sibTrans" cxnId="{4D8CB06B-554B-4954-BBD0-043A93B0896A}">
      <dgm:prSet/>
      <dgm:spPr/>
      <dgm:t>
        <a:bodyPr/>
        <a:lstStyle/>
        <a:p>
          <a:endParaRPr lang="en-US"/>
        </a:p>
      </dgm:t>
    </dgm:pt>
    <dgm:pt modelId="{39AD7B25-0BBA-498A-A25F-CFADEA5C5F72}">
      <dgm:prSet phldrT="[Text]" custT="1"/>
      <dgm:spPr>
        <a:solidFill>
          <a:schemeClr val="bg2"/>
        </a:solidFill>
      </dgm:spPr>
      <dgm:t>
        <a:bodyPr/>
        <a:lstStyle/>
        <a:p>
          <a:r>
            <a:rPr lang="en-US" sz="2000" b="0" dirty="0"/>
            <a:t>Commitment</a:t>
          </a:r>
        </a:p>
      </dgm:t>
    </dgm:pt>
    <dgm:pt modelId="{721EE436-3D7C-4683-8124-A769F85014FA}" type="parTrans" cxnId="{50138B10-70A4-4D02-8221-AC6024C304E1}">
      <dgm:prSet/>
      <dgm:spPr/>
      <dgm:t>
        <a:bodyPr/>
        <a:lstStyle/>
        <a:p>
          <a:endParaRPr lang="en-US"/>
        </a:p>
      </dgm:t>
    </dgm:pt>
    <dgm:pt modelId="{8040E3BA-09D3-441F-9CE9-FAD3B0DF7E02}" type="sibTrans" cxnId="{50138B10-70A4-4D02-8221-AC6024C304E1}">
      <dgm:prSet/>
      <dgm:spPr/>
      <dgm:t>
        <a:bodyPr/>
        <a:lstStyle/>
        <a:p>
          <a:endParaRPr lang="en-US"/>
        </a:p>
      </dgm:t>
    </dgm:pt>
    <dgm:pt modelId="{E430AAD7-CF37-4A8A-8B8A-52A5EFC2DC99}">
      <dgm:prSet phldrT="[Text]" custT="1"/>
      <dgm:spPr>
        <a:solidFill>
          <a:schemeClr val="bg2">
            <a:lumMod val="75000"/>
          </a:schemeClr>
        </a:solidFill>
      </dgm:spPr>
      <dgm:t>
        <a:bodyPr/>
        <a:lstStyle/>
        <a:p>
          <a:pPr algn="ctr"/>
          <a:r>
            <a:rPr lang="en-US" sz="2000" dirty="0"/>
            <a:t>Continued practice as a certified specialist</a:t>
          </a:r>
        </a:p>
      </dgm:t>
    </dgm:pt>
    <dgm:pt modelId="{456B6937-BF46-48BB-90BF-D7C62B2ABBAB}" type="parTrans" cxnId="{CC7F03AE-0636-4533-9BEE-67D04BF7241F}">
      <dgm:prSet/>
      <dgm:spPr/>
      <dgm:t>
        <a:bodyPr/>
        <a:lstStyle/>
        <a:p>
          <a:endParaRPr lang="en-US"/>
        </a:p>
      </dgm:t>
    </dgm:pt>
    <dgm:pt modelId="{DB45196D-B937-466D-8E47-BE824AB196C0}" type="sibTrans" cxnId="{CC7F03AE-0636-4533-9BEE-67D04BF7241F}">
      <dgm:prSet/>
      <dgm:spPr/>
      <dgm:t>
        <a:bodyPr/>
        <a:lstStyle/>
        <a:p>
          <a:endParaRPr lang="en-US"/>
        </a:p>
      </dgm:t>
    </dgm:pt>
    <dgm:pt modelId="{4ACA373B-3296-406E-87DD-D28CD150C2EC}" type="pres">
      <dgm:prSet presAssocID="{9F2C3123-01DC-4CC6-9703-E1C20F00F963}" presName="linearFlow" presStyleCnt="0">
        <dgm:presLayoutVars>
          <dgm:dir/>
          <dgm:resizeHandles val="exact"/>
        </dgm:presLayoutVars>
      </dgm:prSet>
      <dgm:spPr/>
    </dgm:pt>
    <dgm:pt modelId="{221C060C-1ADA-4F1C-9EE8-83BEB4A49A44}" type="pres">
      <dgm:prSet presAssocID="{3BB6278F-DE87-40BF-922A-1E0D5259682A}" presName="node" presStyleLbl="node1" presStyleIdx="0" presStyleCnt="3" custScaleX="172683" custScaleY="174975">
        <dgm:presLayoutVars>
          <dgm:bulletEnabled val="1"/>
        </dgm:presLayoutVars>
      </dgm:prSet>
      <dgm:spPr/>
    </dgm:pt>
    <dgm:pt modelId="{DED7142D-9F2D-4666-BCA4-05D931BCBCED}" type="pres">
      <dgm:prSet presAssocID="{DA4DE4F0-5E95-4EEC-8F34-5EED4A1384E2}" presName="spacerL" presStyleCnt="0"/>
      <dgm:spPr/>
    </dgm:pt>
    <dgm:pt modelId="{0239FFED-34B7-403C-8B56-259A2BE30B34}" type="pres">
      <dgm:prSet presAssocID="{DA4DE4F0-5E95-4EEC-8F34-5EED4A1384E2}" presName="sibTrans" presStyleLbl="sibTrans2D1" presStyleIdx="0" presStyleCnt="2"/>
      <dgm:spPr/>
    </dgm:pt>
    <dgm:pt modelId="{11E63A96-847C-4E48-B42C-F2B7EE34BF43}" type="pres">
      <dgm:prSet presAssocID="{DA4DE4F0-5E95-4EEC-8F34-5EED4A1384E2}" presName="spacerR" presStyleCnt="0"/>
      <dgm:spPr/>
    </dgm:pt>
    <dgm:pt modelId="{F592B329-0733-4074-BB0F-EFA514CADCA2}" type="pres">
      <dgm:prSet presAssocID="{39AD7B25-0BBA-498A-A25F-CFADEA5C5F72}" presName="node" presStyleLbl="node1" presStyleIdx="1" presStyleCnt="3" custScaleX="188154" custScaleY="174975">
        <dgm:presLayoutVars>
          <dgm:bulletEnabled val="1"/>
        </dgm:presLayoutVars>
      </dgm:prSet>
      <dgm:spPr/>
    </dgm:pt>
    <dgm:pt modelId="{FCB64F65-0F3A-49FC-AB5F-6EA8038B0FF8}" type="pres">
      <dgm:prSet presAssocID="{8040E3BA-09D3-441F-9CE9-FAD3B0DF7E02}" presName="spacerL" presStyleCnt="0"/>
      <dgm:spPr/>
    </dgm:pt>
    <dgm:pt modelId="{09A246B3-C989-4939-A92B-67CF7AEE9D4C}" type="pres">
      <dgm:prSet presAssocID="{8040E3BA-09D3-441F-9CE9-FAD3B0DF7E02}" presName="sibTrans" presStyleLbl="sibTrans2D1" presStyleIdx="1" presStyleCnt="2"/>
      <dgm:spPr/>
    </dgm:pt>
    <dgm:pt modelId="{61854A02-8FCA-4F79-98E1-3B341AE29C46}" type="pres">
      <dgm:prSet presAssocID="{8040E3BA-09D3-441F-9CE9-FAD3B0DF7E02}" presName="spacerR" presStyleCnt="0"/>
      <dgm:spPr/>
    </dgm:pt>
    <dgm:pt modelId="{12597CB8-1886-46E3-9151-9593B2694564}" type="pres">
      <dgm:prSet presAssocID="{E430AAD7-CF37-4A8A-8B8A-52A5EFC2DC99}" presName="node" presStyleLbl="node1" presStyleIdx="2" presStyleCnt="3" custScaleX="186641" custScaleY="174975">
        <dgm:presLayoutVars>
          <dgm:bulletEnabled val="1"/>
        </dgm:presLayoutVars>
      </dgm:prSet>
      <dgm:spPr/>
    </dgm:pt>
  </dgm:ptLst>
  <dgm:cxnLst>
    <dgm:cxn modelId="{50138B10-70A4-4D02-8221-AC6024C304E1}" srcId="{9F2C3123-01DC-4CC6-9703-E1C20F00F963}" destId="{39AD7B25-0BBA-498A-A25F-CFADEA5C5F72}" srcOrd="1" destOrd="0" parTransId="{721EE436-3D7C-4683-8124-A769F85014FA}" sibTransId="{8040E3BA-09D3-441F-9CE9-FAD3B0DF7E02}"/>
    <dgm:cxn modelId="{2974EB6A-C019-E841-9D15-0C3ECC57D6BD}" type="presOf" srcId="{8040E3BA-09D3-441F-9CE9-FAD3B0DF7E02}" destId="{09A246B3-C989-4939-A92B-67CF7AEE9D4C}" srcOrd="0" destOrd="0" presId="urn:microsoft.com/office/officeart/2005/8/layout/equation1"/>
    <dgm:cxn modelId="{4D8CB06B-554B-4954-BBD0-043A93B0896A}" srcId="{9F2C3123-01DC-4CC6-9703-E1C20F00F963}" destId="{3BB6278F-DE87-40BF-922A-1E0D5259682A}" srcOrd="0" destOrd="0" parTransId="{7A010637-43E8-4BC9-87D9-04D790DF3F59}" sibTransId="{DA4DE4F0-5E95-4EEC-8F34-5EED4A1384E2}"/>
    <dgm:cxn modelId="{FF1F969D-FB3E-A142-9AF5-616913451E7E}" type="presOf" srcId="{3BB6278F-DE87-40BF-922A-1E0D5259682A}" destId="{221C060C-1ADA-4F1C-9EE8-83BEB4A49A44}" srcOrd="0" destOrd="0" presId="urn:microsoft.com/office/officeart/2005/8/layout/equation1"/>
    <dgm:cxn modelId="{CC7F03AE-0636-4533-9BEE-67D04BF7241F}" srcId="{9F2C3123-01DC-4CC6-9703-E1C20F00F963}" destId="{E430AAD7-CF37-4A8A-8B8A-52A5EFC2DC99}" srcOrd="2" destOrd="0" parTransId="{456B6937-BF46-48BB-90BF-D7C62B2ABBAB}" sibTransId="{DB45196D-B937-466D-8E47-BE824AB196C0}"/>
    <dgm:cxn modelId="{7F8827BF-6F57-2A4E-AFB3-7B24280FC3E1}" type="presOf" srcId="{E430AAD7-CF37-4A8A-8B8A-52A5EFC2DC99}" destId="{12597CB8-1886-46E3-9151-9593B2694564}" srcOrd="0" destOrd="0" presId="urn:microsoft.com/office/officeart/2005/8/layout/equation1"/>
    <dgm:cxn modelId="{231E10EC-79D3-1C42-9F04-0A9BFF67E520}" type="presOf" srcId="{DA4DE4F0-5E95-4EEC-8F34-5EED4A1384E2}" destId="{0239FFED-34B7-403C-8B56-259A2BE30B34}" srcOrd="0" destOrd="0" presId="urn:microsoft.com/office/officeart/2005/8/layout/equation1"/>
    <dgm:cxn modelId="{0B5D1AF6-4FE9-B847-A9F4-0A06905DE8B0}" type="presOf" srcId="{9F2C3123-01DC-4CC6-9703-E1C20F00F963}" destId="{4ACA373B-3296-406E-87DD-D28CD150C2EC}" srcOrd="0" destOrd="0" presId="urn:microsoft.com/office/officeart/2005/8/layout/equation1"/>
    <dgm:cxn modelId="{F13EFCF6-95DB-8443-9E5E-6BDDA618C332}" type="presOf" srcId="{39AD7B25-0BBA-498A-A25F-CFADEA5C5F72}" destId="{F592B329-0733-4074-BB0F-EFA514CADCA2}" srcOrd="0" destOrd="0" presId="urn:microsoft.com/office/officeart/2005/8/layout/equation1"/>
    <dgm:cxn modelId="{926D990A-9098-1849-A506-BBCE87E2373E}" type="presParOf" srcId="{4ACA373B-3296-406E-87DD-D28CD150C2EC}" destId="{221C060C-1ADA-4F1C-9EE8-83BEB4A49A44}" srcOrd="0" destOrd="0" presId="urn:microsoft.com/office/officeart/2005/8/layout/equation1"/>
    <dgm:cxn modelId="{48D992B9-101A-B14B-885E-8412252B7D24}" type="presParOf" srcId="{4ACA373B-3296-406E-87DD-D28CD150C2EC}" destId="{DED7142D-9F2D-4666-BCA4-05D931BCBCED}" srcOrd="1" destOrd="0" presId="urn:microsoft.com/office/officeart/2005/8/layout/equation1"/>
    <dgm:cxn modelId="{B27CAFDA-6853-1347-B637-85CDC66B490E}" type="presParOf" srcId="{4ACA373B-3296-406E-87DD-D28CD150C2EC}" destId="{0239FFED-34B7-403C-8B56-259A2BE30B34}" srcOrd="2" destOrd="0" presId="urn:microsoft.com/office/officeart/2005/8/layout/equation1"/>
    <dgm:cxn modelId="{A0580908-4D75-3642-A4AD-E2E410AC2AA0}" type="presParOf" srcId="{4ACA373B-3296-406E-87DD-D28CD150C2EC}" destId="{11E63A96-847C-4E48-B42C-F2B7EE34BF43}" srcOrd="3" destOrd="0" presId="urn:microsoft.com/office/officeart/2005/8/layout/equation1"/>
    <dgm:cxn modelId="{8177E36A-D9EB-7C41-9523-7918832BAEC8}" type="presParOf" srcId="{4ACA373B-3296-406E-87DD-D28CD150C2EC}" destId="{F592B329-0733-4074-BB0F-EFA514CADCA2}" srcOrd="4" destOrd="0" presId="urn:microsoft.com/office/officeart/2005/8/layout/equation1"/>
    <dgm:cxn modelId="{E413286D-3E20-C644-A633-0AB6DC7C7BF7}" type="presParOf" srcId="{4ACA373B-3296-406E-87DD-D28CD150C2EC}" destId="{FCB64F65-0F3A-49FC-AB5F-6EA8038B0FF8}" srcOrd="5" destOrd="0" presId="urn:microsoft.com/office/officeart/2005/8/layout/equation1"/>
    <dgm:cxn modelId="{0939011A-31F8-874E-8208-DCF4B4B9C53B}" type="presParOf" srcId="{4ACA373B-3296-406E-87DD-D28CD150C2EC}" destId="{09A246B3-C989-4939-A92B-67CF7AEE9D4C}" srcOrd="6" destOrd="0" presId="urn:microsoft.com/office/officeart/2005/8/layout/equation1"/>
    <dgm:cxn modelId="{5BBF96F0-060B-7347-86B8-10321E77D345}" type="presParOf" srcId="{4ACA373B-3296-406E-87DD-D28CD150C2EC}" destId="{61854A02-8FCA-4F79-98E1-3B341AE29C46}" srcOrd="7" destOrd="0" presId="urn:microsoft.com/office/officeart/2005/8/layout/equation1"/>
    <dgm:cxn modelId="{32138577-B44A-3446-958D-02C4A6FDD665}" type="presParOf" srcId="{4ACA373B-3296-406E-87DD-D28CD150C2EC}" destId="{12597CB8-1886-46E3-9151-9593B2694564}"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6D9308-0C79-43EC-B3CA-BBDC20BBF03D}" type="doc">
      <dgm:prSet loTypeId="urn:microsoft.com/office/officeart/2005/8/layout/hList6" loCatId="list" qsTypeId="urn:microsoft.com/office/officeart/2005/8/quickstyle/3d1" qsCatId="3D" csTypeId="urn:microsoft.com/office/officeart/2005/8/colors/colorful3" csCatId="colorful" phldr="1"/>
      <dgm:spPr/>
      <dgm:t>
        <a:bodyPr/>
        <a:lstStyle/>
        <a:p>
          <a:endParaRPr lang="en-US"/>
        </a:p>
      </dgm:t>
    </dgm:pt>
    <dgm:pt modelId="{A3CB2C5B-4CD6-4ADF-A737-7E5AA7E8322F}">
      <dgm:prSet phldrT="[Text]" custT="1"/>
      <dgm:spPr>
        <a:solidFill>
          <a:schemeClr val="tx1"/>
        </a:solidFill>
        <a:scene3d>
          <a:camera prst="orthographicFront"/>
          <a:lightRig rig="flat" dir="t"/>
        </a:scene3d>
        <a:sp3d prstMaterial="plastic">
          <a:bevelB w="88900" h="31750" prst="angle"/>
        </a:sp3d>
      </dgm:spPr>
      <dgm:t>
        <a:bodyPr/>
        <a:lstStyle/>
        <a:p>
          <a:r>
            <a:rPr lang="en-US" sz="2400" b="1" dirty="0"/>
            <a:t>ABPTS</a:t>
          </a:r>
        </a:p>
      </dgm:t>
    </dgm:pt>
    <dgm:pt modelId="{66EA9627-C3C5-4E4A-8A22-2A3804FEA5C7}" type="parTrans" cxnId="{0A4410DD-DFD0-4C13-B5B8-0377BCB60321}">
      <dgm:prSet/>
      <dgm:spPr/>
      <dgm:t>
        <a:bodyPr/>
        <a:lstStyle/>
        <a:p>
          <a:endParaRPr lang="en-US"/>
        </a:p>
      </dgm:t>
    </dgm:pt>
    <dgm:pt modelId="{E8784FAE-11D5-4795-B3C9-FA4C5B8A22FF}" type="sibTrans" cxnId="{0A4410DD-DFD0-4C13-B5B8-0377BCB60321}">
      <dgm:prSet/>
      <dgm:spPr/>
      <dgm:t>
        <a:bodyPr/>
        <a:lstStyle/>
        <a:p>
          <a:endParaRPr lang="en-US"/>
        </a:p>
      </dgm:t>
    </dgm:pt>
    <dgm:pt modelId="{2BFE7996-D82A-4611-986E-992E7C739B21}">
      <dgm:prSet phldrT="[Text]" custT="1"/>
      <dgm:spPr>
        <a:solidFill>
          <a:schemeClr val="tx1"/>
        </a:solidFill>
        <a:scene3d>
          <a:camera prst="orthographicFront"/>
          <a:lightRig rig="flat" dir="t"/>
        </a:scene3d>
        <a:sp3d prstMaterial="plastic">
          <a:bevelB w="88900" h="31750" prst="angle"/>
        </a:sp3d>
      </dgm:spPr>
      <dgm:t>
        <a:bodyPr/>
        <a:lstStyle/>
        <a:p>
          <a:r>
            <a:rPr lang="en-US" sz="1800" dirty="0"/>
            <a:t>Oversees all specialties</a:t>
          </a:r>
        </a:p>
      </dgm:t>
    </dgm:pt>
    <dgm:pt modelId="{96597142-35CB-40D2-8BE0-4B4B40CCB234}" type="parTrans" cxnId="{F3A832C7-ECF2-4700-9E5D-CDE8089D4B96}">
      <dgm:prSet/>
      <dgm:spPr/>
      <dgm:t>
        <a:bodyPr/>
        <a:lstStyle/>
        <a:p>
          <a:endParaRPr lang="en-US"/>
        </a:p>
      </dgm:t>
    </dgm:pt>
    <dgm:pt modelId="{F4813919-17B2-4E24-8FAD-00D4CD6EB7DB}" type="sibTrans" cxnId="{F3A832C7-ECF2-4700-9E5D-CDE8089D4B96}">
      <dgm:prSet/>
      <dgm:spPr/>
      <dgm:t>
        <a:bodyPr/>
        <a:lstStyle/>
        <a:p>
          <a:endParaRPr lang="en-US"/>
        </a:p>
      </dgm:t>
    </dgm:pt>
    <dgm:pt modelId="{A46E6D39-DC37-457C-A233-441AF11CF228}">
      <dgm:prSet phldrT="[Text]" custT="1"/>
      <dgm:spPr>
        <a:solidFill>
          <a:schemeClr val="bg2"/>
        </a:solidFill>
        <a:scene3d>
          <a:camera prst="orthographicFront"/>
          <a:lightRig rig="flat" dir="t"/>
        </a:scene3d>
        <a:sp3d prstMaterial="plastic">
          <a:bevelB w="88900" h="31750" prst="angle"/>
        </a:sp3d>
      </dgm:spPr>
      <dgm:t>
        <a:bodyPr/>
        <a:lstStyle/>
        <a:p>
          <a:r>
            <a:rPr lang="en-US" sz="2400" b="1" dirty="0"/>
            <a:t>Specialty Councils</a:t>
          </a:r>
        </a:p>
      </dgm:t>
    </dgm:pt>
    <dgm:pt modelId="{2656EC12-67CE-45D0-A730-6C0E9A661AE9}" type="parTrans" cxnId="{D7967D9F-C8F3-478E-B685-2C8F6F2B7B4D}">
      <dgm:prSet/>
      <dgm:spPr/>
      <dgm:t>
        <a:bodyPr/>
        <a:lstStyle/>
        <a:p>
          <a:endParaRPr lang="en-US"/>
        </a:p>
      </dgm:t>
    </dgm:pt>
    <dgm:pt modelId="{66275813-80E6-4D07-915D-D2510655457E}" type="sibTrans" cxnId="{D7967D9F-C8F3-478E-B685-2C8F6F2B7B4D}">
      <dgm:prSet/>
      <dgm:spPr/>
      <dgm:t>
        <a:bodyPr/>
        <a:lstStyle/>
        <a:p>
          <a:endParaRPr lang="en-US"/>
        </a:p>
      </dgm:t>
    </dgm:pt>
    <dgm:pt modelId="{B6C5C462-48EC-43D7-B248-A553969FB265}">
      <dgm:prSet phldrT="[Text]"/>
      <dgm:spPr>
        <a:solidFill>
          <a:schemeClr val="bg2"/>
        </a:solidFill>
        <a:scene3d>
          <a:camera prst="orthographicFront"/>
          <a:lightRig rig="flat" dir="t"/>
        </a:scene3d>
        <a:sp3d prstMaterial="plastic">
          <a:bevelB w="88900" h="31750" prst="angle"/>
        </a:sp3d>
      </dgm:spPr>
      <dgm:t>
        <a:bodyPr/>
        <a:lstStyle/>
        <a:p>
          <a:r>
            <a:rPr lang="en-US" sz="1700" dirty="0"/>
            <a:t>Oversees exam development process, MOSC, practice analysis</a:t>
          </a:r>
        </a:p>
      </dgm:t>
    </dgm:pt>
    <dgm:pt modelId="{7977C0C5-7EF5-4313-8E96-BBE33F9521B8}" type="parTrans" cxnId="{4948FA8F-EDF5-47B1-96D4-D790AD62EBFD}">
      <dgm:prSet/>
      <dgm:spPr/>
      <dgm:t>
        <a:bodyPr/>
        <a:lstStyle/>
        <a:p>
          <a:endParaRPr lang="en-US"/>
        </a:p>
      </dgm:t>
    </dgm:pt>
    <dgm:pt modelId="{A48FBDDB-9BCF-4968-BF49-CCCCF27760B7}" type="sibTrans" cxnId="{4948FA8F-EDF5-47B1-96D4-D790AD62EBFD}">
      <dgm:prSet/>
      <dgm:spPr/>
      <dgm:t>
        <a:bodyPr/>
        <a:lstStyle/>
        <a:p>
          <a:endParaRPr lang="en-US"/>
        </a:p>
      </dgm:t>
    </dgm:pt>
    <dgm:pt modelId="{0F4E5CB3-66FE-4CD8-8B52-444F3F1F3C94}">
      <dgm:prSet phldrT="[Text]"/>
      <dgm:spPr>
        <a:solidFill>
          <a:schemeClr val="accent4">
            <a:lumMod val="50000"/>
          </a:schemeClr>
        </a:solidFill>
        <a:scene3d>
          <a:camera prst="orthographicFront"/>
          <a:lightRig rig="flat" dir="t"/>
        </a:scene3d>
        <a:sp3d prstMaterial="plastic">
          <a:bevelB w="88900" h="31750" prst="angle"/>
        </a:sp3d>
      </dgm:spPr>
      <dgm:t>
        <a:bodyPr/>
        <a:lstStyle/>
        <a:p>
          <a:r>
            <a:rPr lang="en-US" b="1" dirty="0"/>
            <a:t>SME</a:t>
          </a:r>
        </a:p>
      </dgm:t>
    </dgm:pt>
    <dgm:pt modelId="{750A16D8-2497-40B3-98BE-EE2810D2D7E6}" type="parTrans" cxnId="{DC89EF49-3F6C-4E9C-8CBF-34F3B0F7C416}">
      <dgm:prSet/>
      <dgm:spPr/>
      <dgm:t>
        <a:bodyPr/>
        <a:lstStyle/>
        <a:p>
          <a:endParaRPr lang="en-US"/>
        </a:p>
      </dgm:t>
    </dgm:pt>
    <dgm:pt modelId="{F81B83C3-2DB1-4DF5-8640-0FFCE9BCA869}" type="sibTrans" cxnId="{DC89EF49-3F6C-4E9C-8CBF-34F3B0F7C416}">
      <dgm:prSet/>
      <dgm:spPr/>
      <dgm:t>
        <a:bodyPr/>
        <a:lstStyle/>
        <a:p>
          <a:endParaRPr lang="en-US"/>
        </a:p>
      </dgm:t>
    </dgm:pt>
    <dgm:pt modelId="{24FA72DF-436A-4FBA-8E65-73584E8F0572}">
      <dgm:prSet phldrT="[Text]"/>
      <dgm:spPr>
        <a:solidFill>
          <a:schemeClr val="accent1">
            <a:lumMod val="75000"/>
          </a:schemeClr>
        </a:solidFill>
        <a:scene3d>
          <a:camera prst="orthographicFront"/>
          <a:lightRig rig="flat" dir="t"/>
        </a:scene3d>
        <a:sp3d prstMaterial="plastic">
          <a:bevelB w="88900" h="31750" prst="angle"/>
        </a:sp3d>
      </dgm:spPr>
      <dgm:t>
        <a:bodyPr/>
        <a:lstStyle/>
        <a:p>
          <a:r>
            <a:rPr lang="en-US" dirty="0"/>
            <a:t>Writes exam items</a:t>
          </a:r>
        </a:p>
      </dgm:t>
    </dgm:pt>
    <dgm:pt modelId="{05E92432-7ED6-4D02-B5D2-0FC78D1A574B}" type="parTrans" cxnId="{996161E3-4464-4AD7-B971-07ECE768AFA7}">
      <dgm:prSet/>
      <dgm:spPr/>
      <dgm:t>
        <a:bodyPr/>
        <a:lstStyle/>
        <a:p>
          <a:endParaRPr lang="en-US"/>
        </a:p>
      </dgm:t>
    </dgm:pt>
    <dgm:pt modelId="{FF415789-A33A-4735-8DD6-8986D2348CED}" type="sibTrans" cxnId="{996161E3-4464-4AD7-B971-07ECE768AFA7}">
      <dgm:prSet/>
      <dgm:spPr/>
      <dgm:t>
        <a:bodyPr/>
        <a:lstStyle/>
        <a:p>
          <a:endParaRPr lang="en-US"/>
        </a:p>
      </dgm:t>
    </dgm:pt>
    <dgm:pt modelId="{4F882A20-7497-4257-AE15-EADF4327EB8A}">
      <dgm:prSet phldrT="[Text]"/>
      <dgm:spPr>
        <a:solidFill>
          <a:schemeClr val="accent1">
            <a:lumMod val="75000"/>
          </a:schemeClr>
        </a:solidFill>
        <a:scene3d>
          <a:camera prst="orthographicFront"/>
          <a:lightRig rig="flat" dir="t"/>
        </a:scene3d>
        <a:sp3d prstMaterial="plastic">
          <a:bevelB w="88900" h="31750" prst="angle"/>
        </a:sp3d>
      </dgm:spPr>
      <dgm:t>
        <a:bodyPr/>
        <a:lstStyle/>
        <a:p>
          <a:r>
            <a:rPr lang="en-US" b="1" dirty="0"/>
            <a:t>SACE</a:t>
          </a:r>
        </a:p>
      </dgm:t>
    </dgm:pt>
    <dgm:pt modelId="{1DD4A90D-2183-481B-9D49-9AB2F0CD22CB}" type="parTrans" cxnId="{9FFC64FA-EBF5-4BC5-A97F-09EEF89B5AB0}">
      <dgm:prSet/>
      <dgm:spPr/>
      <dgm:t>
        <a:bodyPr/>
        <a:lstStyle/>
        <a:p>
          <a:endParaRPr lang="en-US"/>
        </a:p>
      </dgm:t>
    </dgm:pt>
    <dgm:pt modelId="{D0A226B1-6258-43C0-8787-38F328832965}" type="sibTrans" cxnId="{9FFC64FA-EBF5-4BC5-A97F-09EEF89B5AB0}">
      <dgm:prSet/>
      <dgm:spPr/>
      <dgm:t>
        <a:bodyPr/>
        <a:lstStyle/>
        <a:p>
          <a:endParaRPr lang="en-US"/>
        </a:p>
      </dgm:t>
    </dgm:pt>
    <dgm:pt modelId="{213EF798-79A9-4926-869E-0A60BEF56E9F}">
      <dgm:prSet phldrT="[Text]"/>
      <dgm:spPr>
        <a:solidFill>
          <a:schemeClr val="bg1">
            <a:lumMod val="50000"/>
          </a:schemeClr>
        </a:solidFill>
        <a:scene3d>
          <a:camera prst="orthographicFront"/>
          <a:lightRig rig="flat" dir="t"/>
        </a:scene3d>
        <a:sp3d prstMaterial="plastic">
          <a:bevelB w="88900" h="31750" prst="angle"/>
        </a:sp3d>
      </dgm:spPr>
      <dgm:t>
        <a:bodyPr/>
        <a:lstStyle/>
        <a:p>
          <a:r>
            <a:rPr lang="en-US" b="1" dirty="0"/>
            <a:t>CCE</a:t>
          </a:r>
        </a:p>
      </dgm:t>
    </dgm:pt>
    <dgm:pt modelId="{812C4279-91D6-4601-B5FC-BFB76A31D213}" type="parTrans" cxnId="{DDB89664-77AC-4BB5-AE69-6A878038D15E}">
      <dgm:prSet/>
      <dgm:spPr/>
      <dgm:t>
        <a:bodyPr/>
        <a:lstStyle/>
        <a:p>
          <a:endParaRPr lang="en-US"/>
        </a:p>
      </dgm:t>
    </dgm:pt>
    <dgm:pt modelId="{F7F5A037-447B-4C85-8AD2-6AAF9332696F}" type="sibTrans" cxnId="{DDB89664-77AC-4BB5-AE69-6A878038D15E}">
      <dgm:prSet/>
      <dgm:spPr/>
      <dgm:t>
        <a:bodyPr/>
        <a:lstStyle/>
        <a:p>
          <a:endParaRPr lang="en-US"/>
        </a:p>
      </dgm:t>
    </dgm:pt>
    <dgm:pt modelId="{B78F9A0B-2573-4CE5-A6B3-0F81556C7E78}">
      <dgm:prSet phldrT="[Text]"/>
      <dgm:spPr>
        <a:solidFill>
          <a:schemeClr val="accent4">
            <a:lumMod val="50000"/>
          </a:schemeClr>
        </a:solidFill>
        <a:scene3d>
          <a:camera prst="orthographicFront"/>
          <a:lightRig rig="flat" dir="t"/>
        </a:scene3d>
        <a:sp3d prstMaterial="plastic">
          <a:bevelB w="88900" h="31750" prst="angle"/>
        </a:sp3d>
      </dgm:spPr>
      <dgm:t>
        <a:bodyPr/>
        <a:lstStyle/>
        <a:p>
          <a:r>
            <a:rPr lang="en-US" dirty="0"/>
            <a:t>Conducts exam standard setting and specialty practice analysis</a:t>
          </a:r>
        </a:p>
      </dgm:t>
    </dgm:pt>
    <dgm:pt modelId="{3B250D90-20EE-48AA-9C47-18101654C341}" type="parTrans" cxnId="{050304F2-246C-4B95-A965-A55BDBA67BC2}">
      <dgm:prSet/>
      <dgm:spPr/>
      <dgm:t>
        <a:bodyPr/>
        <a:lstStyle/>
        <a:p>
          <a:endParaRPr lang="en-US"/>
        </a:p>
      </dgm:t>
    </dgm:pt>
    <dgm:pt modelId="{4FBDF48C-C90A-49A9-8705-1D603E7C23D9}" type="sibTrans" cxnId="{050304F2-246C-4B95-A965-A55BDBA67BC2}">
      <dgm:prSet/>
      <dgm:spPr/>
      <dgm:t>
        <a:bodyPr/>
        <a:lstStyle/>
        <a:p>
          <a:endParaRPr lang="en-US"/>
        </a:p>
      </dgm:t>
    </dgm:pt>
    <dgm:pt modelId="{B408BB57-2570-496C-8C67-1DE2A6CF1D63}">
      <dgm:prSet phldrT="[Text]"/>
      <dgm:spPr>
        <a:solidFill>
          <a:schemeClr val="bg1">
            <a:lumMod val="50000"/>
          </a:schemeClr>
        </a:solidFill>
        <a:scene3d>
          <a:camera prst="orthographicFront"/>
          <a:lightRig rig="flat" dir="t"/>
        </a:scene3d>
        <a:sp3d prstMaterial="plastic">
          <a:bevelB w="88900" h="31750" prst="angle"/>
        </a:sp3d>
      </dgm:spPr>
      <dgm:t>
        <a:bodyPr/>
        <a:lstStyle/>
        <a:p>
          <a:r>
            <a:rPr lang="en-US" dirty="0"/>
            <a:t>Edits exam items</a:t>
          </a:r>
        </a:p>
      </dgm:t>
    </dgm:pt>
    <dgm:pt modelId="{BBDE99C7-118D-4426-B1E9-7442714A906E}" type="parTrans" cxnId="{7B7B16DC-B628-42F6-A588-14BF67FF9F45}">
      <dgm:prSet/>
      <dgm:spPr/>
      <dgm:t>
        <a:bodyPr/>
        <a:lstStyle/>
        <a:p>
          <a:endParaRPr lang="en-US"/>
        </a:p>
      </dgm:t>
    </dgm:pt>
    <dgm:pt modelId="{BA4953F5-B730-457C-A337-A90898550BBC}" type="sibTrans" cxnId="{7B7B16DC-B628-42F6-A588-14BF67FF9F45}">
      <dgm:prSet/>
      <dgm:spPr/>
      <dgm:t>
        <a:bodyPr/>
        <a:lstStyle/>
        <a:p>
          <a:endParaRPr lang="en-US"/>
        </a:p>
      </dgm:t>
    </dgm:pt>
    <dgm:pt modelId="{757C3AB7-2F55-45D3-A78B-55D703C83EBB}">
      <dgm:prSet phldrT="[Text]" custT="1"/>
      <dgm:spPr>
        <a:solidFill>
          <a:schemeClr val="tx1"/>
        </a:solidFill>
        <a:scene3d>
          <a:camera prst="orthographicFront"/>
          <a:lightRig rig="flat" dir="t"/>
        </a:scene3d>
        <a:sp3d prstMaterial="plastic">
          <a:bevelB w="88900" h="31750" prst="angle"/>
        </a:sp3d>
      </dgm:spPr>
      <dgm:t>
        <a:bodyPr/>
        <a:lstStyle/>
        <a:p>
          <a:endParaRPr lang="en-US" sz="1800" dirty="0"/>
        </a:p>
      </dgm:t>
    </dgm:pt>
    <dgm:pt modelId="{C1A0E016-A273-4AE1-BB48-7C2154F91B02}" type="parTrans" cxnId="{4B3DF6EB-6A58-456A-846F-D8B75AC31543}">
      <dgm:prSet/>
      <dgm:spPr/>
      <dgm:t>
        <a:bodyPr/>
        <a:lstStyle/>
        <a:p>
          <a:endParaRPr lang="en-US"/>
        </a:p>
      </dgm:t>
    </dgm:pt>
    <dgm:pt modelId="{F725788C-9D67-4EB8-A700-5636DDFDD989}" type="sibTrans" cxnId="{4B3DF6EB-6A58-456A-846F-D8B75AC31543}">
      <dgm:prSet/>
      <dgm:spPr/>
      <dgm:t>
        <a:bodyPr/>
        <a:lstStyle/>
        <a:p>
          <a:endParaRPr lang="en-US"/>
        </a:p>
      </dgm:t>
    </dgm:pt>
    <dgm:pt modelId="{CDBB5938-5E72-45AF-ADB9-1D59F1249629}">
      <dgm:prSet phldrT="[Text]"/>
      <dgm:spPr>
        <a:solidFill>
          <a:schemeClr val="bg2"/>
        </a:solidFill>
        <a:scene3d>
          <a:camera prst="orthographicFront"/>
          <a:lightRig rig="flat" dir="t"/>
        </a:scene3d>
        <a:sp3d prstMaterial="plastic">
          <a:bevelB w="88900" h="31750" prst="angle"/>
        </a:sp3d>
      </dgm:spPr>
      <dgm:t>
        <a:bodyPr/>
        <a:lstStyle/>
        <a:p>
          <a:endParaRPr lang="en-US" sz="1700" dirty="0"/>
        </a:p>
      </dgm:t>
    </dgm:pt>
    <dgm:pt modelId="{6B7E10F0-8CE2-4255-95FB-C59D31244578}" type="parTrans" cxnId="{82AA51E1-191D-403A-B488-142CCA39867C}">
      <dgm:prSet/>
      <dgm:spPr/>
      <dgm:t>
        <a:bodyPr/>
        <a:lstStyle/>
        <a:p>
          <a:endParaRPr lang="en-US"/>
        </a:p>
      </dgm:t>
    </dgm:pt>
    <dgm:pt modelId="{D8A9775C-52B1-48BD-88A5-7E0C335DB351}" type="sibTrans" cxnId="{82AA51E1-191D-403A-B488-142CCA39867C}">
      <dgm:prSet/>
      <dgm:spPr/>
      <dgm:t>
        <a:bodyPr/>
        <a:lstStyle/>
        <a:p>
          <a:endParaRPr lang="en-US"/>
        </a:p>
      </dgm:t>
    </dgm:pt>
    <dgm:pt modelId="{CEEA51D8-9D58-4D14-B693-FB31F1E7E588}">
      <dgm:prSet phldrT="[Text]"/>
      <dgm:spPr>
        <a:solidFill>
          <a:schemeClr val="accent4">
            <a:lumMod val="50000"/>
          </a:schemeClr>
        </a:solidFill>
        <a:scene3d>
          <a:camera prst="orthographicFront"/>
          <a:lightRig rig="flat" dir="t"/>
        </a:scene3d>
        <a:sp3d prstMaterial="plastic">
          <a:bevelB w="88900" h="31750" prst="angle"/>
        </a:sp3d>
      </dgm:spPr>
      <dgm:t>
        <a:bodyPr/>
        <a:lstStyle/>
        <a:p>
          <a:endParaRPr lang="en-US" dirty="0"/>
        </a:p>
      </dgm:t>
    </dgm:pt>
    <dgm:pt modelId="{C54427CA-44D4-4C83-8636-B89CC58FE71C}" type="parTrans" cxnId="{62B1CDA4-1513-4DBB-B298-C5D5D07D2A2C}">
      <dgm:prSet/>
      <dgm:spPr/>
      <dgm:t>
        <a:bodyPr/>
        <a:lstStyle/>
        <a:p>
          <a:endParaRPr lang="en-US"/>
        </a:p>
      </dgm:t>
    </dgm:pt>
    <dgm:pt modelId="{B8025025-76C1-4AFE-B42E-BA0068AC3E73}" type="sibTrans" cxnId="{62B1CDA4-1513-4DBB-B298-C5D5D07D2A2C}">
      <dgm:prSet/>
      <dgm:spPr/>
      <dgm:t>
        <a:bodyPr/>
        <a:lstStyle/>
        <a:p>
          <a:endParaRPr lang="en-US"/>
        </a:p>
      </dgm:t>
    </dgm:pt>
    <dgm:pt modelId="{A7AA0E44-6457-4BE0-95E7-5645A7F5EF4E}">
      <dgm:prSet phldrT="[Text]"/>
      <dgm:spPr>
        <a:solidFill>
          <a:schemeClr val="bg1">
            <a:lumMod val="50000"/>
          </a:schemeClr>
        </a:solidFill>
        <a:scene3d>
          <a:camera prst="orthographicFront"/>
          <a:lightRig rig="flat" dir="t"/>
        </a:scene3d>
        <a:sp3d prstMaterial="plastic">
          <a:bevelB w="88900" h="31750" prst="angle"/>
        </a:sp3d>
      </dgm:spPr>
      <dgm:t>
        <a:bodyPr/>
        <a:lstStyle/>
        <a:p>
          <a:endParaRPr lang="en-US" dirty="0"/>
        </a:p>
      </dgm:t>
    </dgm:pt>
    <dgm:pt modelId="{14EECCA0-EFA0-4EB3-A845-7DFF218F0B8C}" type="parTrans" cxnId="{3026C82D-D195-42DC-87B4-0CB2A76C3944}">
      <dgm:prSet/>
      <dgm:spPr/>
      <dgm:t>
        <a:bodyPr/>
        <a:lstStyle/>
        <a:p>
          <a:endParaRPr lang="en-US"/>
        </a:p>
      </dgm:t>
    </dgm:pt>
    <dgm:pt modelId="{571CE2E4-5BC3-4AAD-8584-280BF36A1CD9}" type="sibTrans" cxnId="{3026C82D-D195-42DC-87B4-0CB2A76C3944}">
      <dgm:prSet/>
      <dgm:spPr/>
      <dgm:t>
        <a:bodyPr/>
        <a:lstStyle/>
        <a:p>
          <a:endParaRPr lang="en-US"/>
        </a:p>
      </dgm:t>
    </dgm:pt>
    <dgm:pt modelId="{98F23302-FED5-4EEA-9779-E4912D953921}">
      <dgm:prSet phldrT="[Text]"/>
      <dgm:spPr>
        <a:solidFill>
          <a:schemeClr val="accent1">
            <a:lumMod val="75000"/>
          </a:schemeClr>
        </a:solidFill>
        <a:scene3d>
          <a:camera prst="orthographicFront"/>
          <a:lightRig rig="flat" dir="t"/>
        </a:scene3d>
        <a:sp3d prstMaterial="plastic">
          <a:bevelB w="88900" h="31750" prst="angle"/>
        </a:sp3d>
      </dgm:spPr>
      <dgm:t>
        <a:bodyPr/>
        <a:lstStyle/>
        <a:p>
          <a:endParaRPr lang="en-US" dirty="0"/>
        </a:p>
      </dgm:t>
    </dgm:pt>
    <dgm:pt modelId="{271DAE51-B5EF-4F62-986F-4462F5BE24B2}" type="parTrans" cxnId="{B0068038-BEC9-4D68-866A-41EF45C14273}">
      <dgm:prSet/>
      <dgm:spPr/>
      <dgm:t>
        <a:bodyPr/>
        <a:lstStyle/>
        <a:p>
          <a:endParaRPr lang="en-US"/>
        </a:p>
      </dgm:t>
    </dgm:pt>
    <dgm:pt modelId="{CBE289E9-BF05-48FD-8AF3-1450770A8269}" type="sibTrans" cxnId="{B0068038-BEC9-4D68-866A-41EF45C14273}">
      <dgm:prSet/>
      <dgm:spPr/>
      <dgm:t>
        <a:bodyPr/>
        <a:lstStyle/>
        <a:p>
          <a:endParaRPr lang="en-US"/>
        </a:p>
      </dgm:t>
    </dgm:pt>
    <dgm:pt modelId="{AD6E2466-3520-41AE-BE01-3F1958316132}">
      <dgm:prSet phldrT="[Text]" custT="1"/>
      <dgm:spPr>
        <a:solidFill>
          <a:schemeClr val="tx1"/>
        </a:solidFill>
        <a:scene3d>
          <a:camera prst="orthographicFront"/>
          <a:lightRig rig="flat" dir="t"/>
        </a:scene3d>
        <a:sp3d prstMaterial="plastic">
          <a:bevelB w="88900" h="31750" prst="angle"/>
        </a:sp3d>
      </dgm:spPr>
      <dgm:t>
        <a:bodyPr/>
        <a:lstStyle/>
        <a:p>
          <a:endParaRPr lang="en-US" sz="1800" dirty="0"/>
        </a:p>
      </dgm:t>
    </dgm:pt>
    <dgm:pt modelId="{061B89B2-7F13-4F0A-9177-98DBE7121DC3}" type="parTrans" cxnId="{415CC17F-8E64-40BE-BA99-95DB46EC1B7E}">
      <dgm:prSet/>
      <dgm:spPr/>
      <dgm:t>
        <a:bodyPr/>
        <a:lstStyle/>
        <a:p>
          <a:endParaRPr lang="en-US"/>
        </a:p>
      </dgm:t>
    </dgm:pt>
    <dgm:pt modelId="{C74DF52D-181B-49F3-84A5-B87EAE2220E4}" type="sibTrans" cxnId="{415CC17F-8E64-40BE-BA99-95DB46EC1B7E}">
      <dgm:prSet/>
      <dgm:spPr/>
      <dgm:t>
        <a:bodyPr/>
        <a:lstStyle/>
        <a:p>
          <a:endParaRPr lang="en-US"/>
        </a:p>
      </dgm:t>
    </dgm:pt>
    <dgm:pt modelId="{4AB85281-E346-424A-9DE4-8E4C5641F041}">
      <dgm:prSet phldrT="[Text]"/>
      <dgm:spPr>
        <a:solidFill>
          <a:schemeClr val="accent4">
            <a:lumMod val="50000"/>
          </a:schemeClr>
        </a:solidFill>
        <a:scene3d>
          <a:camera prst="orthographicFront"/>
          <a:lightRig rig="flat" dir="t"/>
        </a:scene3d>
        <a:sp3d prstMaterial="plastic">
          <a:bevelB w="88900" h="31750" prst="angle"/>
        </a:sp3d>
      </dgm:spPr>
      <dgm:t>
        <a:bodyPr/>
        <a:lstStyle/>
        <a:p>
          <a:endParaRPr lang="en-US" dirty="0"/>
        </a:p>
      </dgm:t>
    </dgm:pt>
    <dgm:pt modelId="{659C0131-1796-4043-B31F-5F5150CF21D8}" type="parTrans" cxnId="{95E84555-6AA3-40A0-A40C-09C2C4D79A19}">
      <dgm:prSet/>
      <dgm:spPr/>
      <dgm:t>
        <a:bodyPr/>
        <a:lstStyle/>
        <a:p>
          <a:endParaRPr lang="en-US"/>
        </a:p>
      </dgm:t>
    </dgm:pt>
    <dgm:pt modelId="{CBE1D7A6-F310-48CB-8F9B-1DF4CE1C598F}" type="sibTrans" cxnId="{95E84555-6AA3-40A0-A40C-09C2C4D79A19}">
      <dgm:prSet/>
      <dgm:spPr/>
      <dgm:t>
        <a:bodyPr/>
        <a:lstStyle/>
        <a:p>
          <a:endParaRPr lang="en-US"/>
        </a:p>
      </dgm:t>
    </dgm:pt>
    <dgm:pt modelId="{C9616658-0128-45C1-9A7B-A88D67BE2636}">
      <dgm:prSet phldrT="[Text]"/>
      <dgm:spPr>
        <a:solidFill>
          <a:schemeClr val="bg1">
            <a:lumMod val="50000"/>
          </a:schemeClr>
        </a:solidFill>
        <a:scene3d>
          <a:camera prst="orthographicFront"/>
          <a:lightRig rig="flat" dir="t"/>
        </a:scene3d>
        <a:sp3d prstMaterial="plastic">
          <a:bevelB w="88900" h="31750" prst="angle"/>
        </a:sp3d>
      </dgm:spPr>
      <dgm:t>
        <a:bodyPr/>
        <a:lstStyle/>
        <a:p>
          <a:endParaRPr lang="en-US" dirty="0"/>
        </a:p>
      </dgm:t>
    </dgm:pt>
    <dgm:pt modelId="{46F2F75F-3F46-4E95-8604-6909F88FBB34}" type="parTrans" cxnId="{71F3D2EB-AE90-483C-AA2A-53D405503208}">
      <dgm:prSet/>
      <dgm:spPr/>
      <dgm:t>
        <a:bodyPr/>
        <a:lstStyle/>
        <a:p>
          <a:endParaRPr lang="en-US"/>
        </a:p>
      </dgm:t>
    </dgm:pt>
    <dgm:pt modelId="{5A5F7560-725C-4271-B0BC-733591352A23}" type="sibTrans" cxnId="{71F3D2EB-AE90-483C-AA2A-53D405503208}">
      <dgm:prSet/>
      <dgm:spPr/>
      <dgm:t>
        <a:bodyPr/>
        <a:lstStyle/>
        <a:p>
          <a:endParaRPr lang="en-US"/>
        </a:p>
      </dgm:t>
    </dgm:pt>
    <dgm:pt modelId="{058336C9-795A-4C39-96DD-BCAA3DAC238E}">
      <dgm:prSet phldrT="[Text]"/>
      <dgm:spPr>
        <a:solidFill>
          <a:schemeClr val="accent1">
            <a:lumMod val="75000"/>
          </a:schemeClr>
        </a:solidFill>
        <a:scene3d>
          <a:camera prst="orthographicFront"/>
          <a:lightRig rig="flat" dir="t"/>
        </a:scene3d>
        <a:sp3d prstMaterial="plastic">
          <a:bevelB w="88900" h="31750" prst="angle"/>
        </a:sp3d>
      </dgm:spPr>
      <dgm:t>
        <a:bodyPr/>
        <a:lstStyle/>
        <a:p>
          <a:endParaRPr lang="en-US" dirty="0"/>
        </a:p>
      </dgm:t>
    </dgm:pt>
    <dgm:pt modelId="{3ABEBB35-38B8-46EC-9EE4-BC1A9240CA41}" type="parTrans" cxnId="{4973A5C8-B293-4FB4-BF84-D3B694B13D53}">
      <dgm:prSet/>
      <dgm:spPr/>
      <dgm:t>
        <a:bodyPr/>
        <a:lstStyle/>
        <a:p>
          <a:endParaRPr lang="en-US"/>
        </a:p>
      </dgm:t>
    </dgm:pt>
    <dgm:pt modelId="{C820F78E-67A7-45A0-9853-B10B7A1F0BEB}" type="sibTrans" cxnId="{4973A5C8-B293-4FB4-BF84-D3B694B13D53}">
      <dgm:prSet/>
      <dgm:spPr/>
      <dgm:t>
        <a:bodyPr/>
        <a:lstStyle/>
        <a:p>
          <a:endParaRPr lang="en-US"/>
        </a:p>
      </dgm:t>
    </dgm:pt>
    <dgm:pt modelId="{73830443-2F44-4883-9A92-AE0107623FF6}">
      <dgm:prSet phldrT="[Text]"/>
      <dgm:spPr>
        <a:solidFill>
          <a:schemeClr val="bg1">
            <a:lumMod val="50000"/>
          </a:schemeClr>
        </a:solidFill>
        <a:scene3d>
          <a:camera prst="orthographicFront"/>
          <a:lightRig rig="flat" dir="t"/>
        </a:scene3d>
        <a:sp3d prstMaterial="plastic">
          <a:bevelB w="88900" h="31750" prst="angle"/>
        </a:sp3d>
      </dgm:spPr>
      <dgm:t>
        <a:bodyPr/>
        <a:lstStyle/>
        <a:p>
          <a:r>
            <a:rPr lang="en-US" dirty="0"/>
            <a:t>Mentors SACE</a:t>
          </a:r>
        </a:p>
      </dgm:t>
    </dgm:pt>
    <dgm:pt modelId="{4AE3B1C1-D8BC-4BDD-95D1-536576563778}" type="parTrans" cxnId="{59366496-79E0-4622-A022-3011E77206B4}">
      <dgm:prSet/>
      <dgm:spPr/>
      <dgm:t>
        <a:bodyPr/>
        <a:lstStyle/>
        <a:p>
          <a:endParaRPr lang="en-US"/>
        </a:p>
      </dgm:t>
    </dgm:pt>
    <dgm:pt modelId="{01F8BAA6-D4AE-45D2-B811-943188DE4835}" type="sibTrans" cxnId="{59366496-79E0-4622-A022-3011E77206B4}">
      <dgm:prSet/>
      <dgm:spPr/>
      <dgm:t>
        <a:bodyPr/>
        <a:lstStyle/>
        <a:p>
          <a:endParaRPr lang="en-US"/>
        </a:p>
      </dgm:t>
    </dgm:pt>
    <dgm:pt modelId="{FC955079-CF55-4F56-9882-90AE1F953B6B}" type="pres">
      <dgm:prSet presAssocID="{276D9308-0C79-43EC-B3CA-BBDC20BBF03D}" presName="Name0" presStyleCnt="0">
        <dgm:presLayoutVars>
          <dgm:dir/>
          <dgm:resizeHandles val="exact"/>
        </dgm:presLayoutVars>
      </dgm:prSet>
      <dgm:spPr/>
    </dgm:pt>
    <dgm:pt modelId="{B900C1B7-D597-455A-AD97-CFB05A7515EA}" type="pres">
      <dgm:prSet presAssocID="{A3CB2C5B-4CD6-4ADF-A737-7E5AA7E8322F}" presName="node" presStyleLbl="node1" presStyleIdx="0" presStyleCnt="5">
        <dgm:presLayoutVars>
          <dgm:bulletEnabled val="1"/>
        </dgm:presLayoutVars>
      </dgm:prSet>
      <dgm:spPr/>
    </dgm:pt>
    <dgm:pt modelId="{C2740CA7-C503-461C-A09A-CBE7C928C829}" type="pres">
      <dgm:prSet presAssocID="{E8784FAE-11D5-4795-B3C9-FA4C5B8A22FF}" presName="sibTrans" presStyleCnt="0"/>
      <dgm:spPr/>
    </dgm:pt>
    <dgm:pt modelId="{66C0868B-036B-404D-BCBA-725066BE85AF}" type="pres">
      <dgm:prSet presAssocID="{A46E6D39-DC37-457C-A233-441AF11CF228}" presName="node" presStyleLbl="node1" presStyleIdx="1" presStyleCnt="5">
        <dgm:presLayoutVars>
          <dgm:bulletEnabled val="1"/>
        </dgm:presLayoutVars>
      </dgm:prSet>
      <dgm:spPr/>
    </dgm:pt>
    <dgm:pt modelId="{2EFFB52C-4800-472F-8BF4-8BEFB9AE52B1}" type="pres">
      <dgm:prSet presAssocID="{66275813-80E6-4D07-915D-D2510655457E}" presName="sibTrans" presStyleCnt="0"/>
      <dgm:spPr/>
    </dgm:pt>
    <dgm:pt modelId="{36A458AA-0C04-4E96-8ED6-938854126FA2}" type="pres">
      <dgm:prSet presAssocID="{0F4E5CB3-66FE-4CD8-8B52-444F3F1F3C94}" presName="node" presStyleLbl="node1" presStyleIdx="2" presStyleCnt="5" custScaleX="103637">
        <dgm:presLayoutVars>
          <dgm:bulletEnabled val="1"/>
        </dgm:presLayoutVars>
      </dgm:prSet>
      <dgm:spPr/>
    </dgm:pt>
    <dgm:pt modelId="{258A75D7-BA99-4BAC-A223-B10B7B4EE822}" type="pres">
      <dgm:prSet presAssocID="{F81B83C3-2DB1-4DF5-8640-0FFCE9BCA869}" presName="sibTrans" presStyleCnt="0"/>
      <dgm:spPr/>
    </dgm:pt>
    <dgm:pt modelId="{51A7BE3F-989E-4AAE-89C0-0B1C5A45DAFC}" type="pres">
      <dgm:prSet presAssocID="{213EF798-79A9-4926-869E-0A60BEF56E9F}" presName="node" presStyleLbl="node1" presStyleIdx="3" presStyleCnt="5">
        <dgm:presLayoutVars>
          <dgm:bulletEnabled val="1"/>
        </dgm:presLayoutVars>
      </dgm:prSet>
      <dgm:spPr/>
    </dgm:pt>
    <dgm:pt modelId="{7C439BC5-2277-485D-A4CD-BB15315553C4}" type="pres">
      <dgm:prSet presAssocID="{F7F5A037-447B-4C85-8AD2-6AAF9332696F}" presName="sibTrans" presStyleCnt="0"/>
      <dgm:spPr/>
    </dgm:pt>
    <dgm:pt modelId="{EFD34C9A-5A16-4AAD-A712-73261C4CCA9E}" type="pres">
      <dgm:prSet presAssocID="{4F882A20-7497-4257-AE15-EADF4327EB8A}" presName="node" presStyleLbl="node1" presStyleIdx="4" presStyleCnt="5">
        <dgm:presLayoutVars>
          <dgm:bulletEnabled val="1"/>
        </dgm:presLayoutVars>
      </dgm:prSet>
      <dgm:spPr/>
    </dgm:pt>
  </dgm:ptLst>
  <dgm:cxnLst>
    <dgm:cxn modelId="{ADD11718-B531-F749-A640-02630A91D5F5}" type="presOf" srcId="{A46E6D39-DC37-457C-A233-441AF11CF228}" destId="{66C0868B-036B-404D-BCBA-725066BE85AF}" srcOrd="0" destOrd="0" presId="urn:microsoft.com/office/officeart/2005/8/layout/hList6"/>
    <dgm:cxn modelId="{DBF9861A-4052-6A48-8670-DAE273F616CC}" type="presOf" srcId="{2BFE7996-D82A-4611-986E-992E7C739B21}" destId="{B900C1B7-D597-455A-AD97-CFB05A7515EA}" srcOrd="0" destOrd="3" presId="urn:microsoft.com/office/officeart/2005/8/layout/hList6"/>
    <dgm:cxn modelId="{3F53131D-5084-0242-85B5-B7745B4D6101}" type="presOf" srcId="{B78F9A0B-2573-4CE5-A6B3-0F81556C7E78}" destId="{36A458AA-0C04-4E96-8ED6-938854126FA2}" srcOrd="0" destOrd="3" presId="urn:microsoft.com/office/officeart/2005/8/layout/hList6"/>
    <dgm:cxn modelId="{0CE76029-ED20-964D-978C-F21E87E6F803}" type="presOf" srcId="{757C3AB7-2F55-45D3-A78B-55D703C83EBB}" destId="{B900C1B7-D597-455A-AD97-CFB05A7515EA}" srcOrd="0" destOrd="1" presId="urn:microsoft.com/office/officeart/2005/8/layout/hList6"/>
    <dgm:cxn modelId="{3026C82D-D195-42DC-87B4-0CB2A76C3944}" srcId="{213EF798-79A9-4926-869E-0A60BEF56E9F}" destId="{A7AA0E44-6457-4BE0-95E7-5645A7F5EF4E}" srcOrd="0" destOrd="0" parTransId="{14EECCA0-EFA0-4EB3-A845-7DFF218F0B8C}" sibTransId="{571CE2E4-5BC3-4AAD-8584-280BF36A1CD9}"/>
    <dgm:cxn modelId="{BB49FD2D-98AF-D344-B916-E53291CD7BCA}" type="presOf" srcId="{A7AA0E44-6457-4BE0-95E7-5645A7F5EF4E}" destId="{51A7BE3F-989E-4AAE-89C0-0B1C5A45DAFC}" srcOrd="0" destOrd="1" presId="urn:microsoft.com/office/officeart/2005/8/layout/hList6"/>
    <dgm:cxn modelId="{B0068038-BEC9-4D68-866A-41EF45C14273}" srcId="{4F882A20-7497-4257-AE15-EADF4327EB8A}" destId="{98F23302-FED5-4EEA-9779-E4912D953921}" srcOrd="0" destOrd="0" parTransId="{271DAE51-B5EF-4F62-986F-4462F5BE24B2}" sibTransId="{CBE289E9-BF05-48FD-8AF3-1450770A8269}"/>
    <dgm:cxn modelId="{A9032C3C-EC83-904A-859A-84CFBC6A130C}" type="presOf" srcId="{276D9308-0C79-43EC-B3CA-BBDC20BBF03D}" destId="{FC955079-CF55-4F56-9882-90AE1F953B6B}" srcOrd="0" destOrd="0" presId="urn:microsoft.com/office/officeart/2005/8/layout/hList6"/>
    <dgm:cxn modelId="{DDB89664-77AC-4BB5-AE69-6A878038D15E}" srcId="{276D9308-0C79-43EC-B3CA-BBDC20BBF03D}" destId="{213EF798-79A9-4926-869E-0A60BEF56E9F}" srcOrd="3" destOrd="0" parTransId="{812C4279-91D6-4601-B5FC-BFB76A31D213}" sibTransId="{F7F5A037-447B-4C85-8AD2-6AAF9332696F}"/>
    <dgm:cxn modelId="{5A12B749-27C1-CF4B-88DE-402183E48A81}" type="presOf" srcId="{4AB85281-E346-424A-9DE4-8E4C5641F041}" destId="{36A458AA-0C04-4E96-8ED6-938854126FA2}" srcOrd="0" destOrd="2" presId="urn:microsoft.com/office/officeart/2005/8/layout/hList6"/>
    <dgm:cxn modelId="{DC89EF49-3F6C-4E9C-8CBF-34F3B0F7C416}" srcId="{276D9308-0C79-43EC-B3CA-BBDC20BBF03D}" destId="{0F4E5CB3-66FE-4CD8-8B52-444F3F1F3C94}" srcOrd="2" destOrd="0" parTransId="{750A16D8-2497-40B3-98BE-EE2810D2D7E6}" sibTransId="{F81B83C3-2DB1-4DF5-8640-0FFCE9BCA869}"/>
    <dgm:cxn modelId="{BAB61873-6CEF-964B-855A-AF5D2B3130E2}" type="presOf" srcId="{4F882A20-7497-4257-AE15-EADF4327EB8A}" destId="{EFD34C9A-5A16-4AAD-A712-73261C4CCA9E}" srcOrd="0" destOrd="0" presId="urn:microsoft.com/office/officeart/2005/8/layout/hList6"/>
    <dgm:cxn modelId="{556B9473-BAEC-4C49-965C-384A87C28FC1}" type="presOf" srcId="{B408BB57-2570-496C-8C67-1DE2A6CF1D63}" destId="{51A7BE3F-989E-4AAE-89C0-0B1C5A45DAFC}" srcOrd="0" destOrd="3" presId="urn:microsoft.com/office/officeart/2005/8/layout/hList6"/>
    <dgm:cxn modelId="{DF09F673-F785-8746-ABF5-5562DE5F1E78}" type="presOf" srcId="{213EF798-79A9-4926-869E-0A60BEF56E9F}" destId="{51A7BE3F-989E-4AAE-89C0-0B1C5A45DAFC}" srcOrd="0" destOrd="0" presId="urn:microsoft.com/office/officeart/2005/8/layout/hList6"/>
    <dgm:cxn modelId="{95E84555-6AA3-40A0-A40C-09C2C4D79A19}" srcId="{0F4E5CB3-66FE-4CD8-8B52-444F3F1F3C94}" destId="{4AB85281-E346-424A-9DE4-8E4C5641F041}" srcOrd="1" destOrd="0" parTransId="{659C0131-1796-4043-B31F-5F5150CF21D8}" sibTransId="{CBE1D7A6-F310-48CB-8F9B-1DF4CE1C598F}"/>
    <dgm:cxn modelId="{6AC4F976-E1A8-C640-A963-240D8977271A}" type="presOf" srcId="{CDBB5938-5E72-45AF-ADB9-1D59F1249629}" destId="{66C0868B-036B-404D-BCBA-725066BE85AF}" srcOrd="0" destOrd="1" presId="urn:microsoft.com/office/officeart/2005/8/layout/hList6"/>
    <dgm:cxn modelId="{0047AE7A-FF33-A64C-90D2-D96F9418568F}" type="presOf" srcId="{058336C9-795A-4C39-96DD-BCAA3DAC238E}" destId="{EFD34C9A-5A16-4AAD-A712-73261C4CCA9E}" srcOrd="0" destOrd="2" presId="urn:microsoft.com/office/officeart/2005/8/layout/hList6"/>
    <dgm:cxn modelId="{6C299B7B-C9CB-234D-A9A7-7FBB05CC04D6}" type="presOf" srcId="{AD6E2466-3520-41AE-BE01-3F1958316132}" destId="{B900C1B7-D597-455A-AD97-CFB05A7515EA}" srcOrd="0" destOrd="2" presId="urn:microsoft.com/office/officeart/2005/8/layout/hList6"/>
    <dgm:cxn modelId="{415CC17F-8E64-40BE-BA99-95DB46EC1B7E}" srcId="{A3CB2C5B-4CD6-4ADF-A737-7E5AA7E8322F}" destId="{AD6E2466-3520-41AE-BE01-3F1958316132}" srcOrd="1" destOrd="0" parTransId="{061B89B2-7F13-4F0A-9177-98DBE7121DC3}" sibTransId="{C74DF52D-181B-49F3-84A5-B87EAE2220E4}"/>
    <dgm:cxn modelId="{4948FA8F-EDF5-47B1-96D4-D790AD62EBFD}" srcId="{A46E6D39-DC37-457C-A233-441AF11CF228}" destId="{B6C5C462-48EC-43D7-B248-A553969FB265}" srcOrd="1" destOrd="0" parTransId="{7977C0C5-7EF5-4313-8E96-BBE33F9521B8}" sibTransId="{A48FBDDB-9BCF-4968-BF49-CCCCF27760B7}"/>
    <dgm:cxn modelId="{59366496-79E0-4622-A022-3011E77206B4}" srcId="{213EF798-79A9-4926-869E-0A60BEF56E9F}" destId="{73830443-2F44-4883-9A92-AE0107623FF6}" srcOrd="3" destOrd="0" parTransId="{4AE3B1C1-D8BC-4BDD-95D1-536576563778}" sibTransId="{01F8BAA6-D4AE-45D2-B811-943188DE4835}"/>
    <dgm:cxn modelId="{D7967D9F-C8F3-478E-B685-2C8F6F2B7B4D}" srcId="{276D9308-0C79-43EC-B3CA-BBDC20BBF03D}" destId="{A46E6D39-DC37-457C-A233-441AF11CF228}" srcOrd="1" destOrd="0" parTransId="{2656EC12-67CE-45D0-A730-6C0E9A661AE9}" sibTransId="{66275813-80E6-4D07-915D-D2510655457E}"/>
    <dgm:cxn modelId="{62B1CDA4-1513-4DBB-B298-C5D5D07D2A2C}" srcId="{0F4E5CB3-66FE-4CD8-8B52-444F3F1F3C94}" destId="{CEEA51D8-9D58-4D14-B693-FB31F1E7E588}" srcOrd="0" destOrd="0" parTransId="{C54427CA-44D4-4C83-8636-B89CC58FE71C}" sibTransId="{B8025025-76C1-4AFE-B42E-BA0068AC3E73}"/>
    <dgm:cxn modelId="{1D168AA5-8514-0F48-9911-1C0ED39F2316}" type="presOf" srcId="{CEEA51D8-9D58-4D14-B693-FB31F1E7E588}" destId="{36A458AA-0C04-4E96-8ED6-938854126FA2}" srcOrd="0" destOrd="1" presId="urn:microsoft.com/office/officeart/2005/8/layout/hList6"/>
    <dgm:cxn modelId="{5B4A76B0-8B0B-B24B-9225-A8569A5BE66B}" type="presOf" srcId="{73830443-2F44-4883-9A92-AE0107623FF6}" destId="{51A7BE3F-989E-4AAE-89C0-0B1C5A45DAFC}" srcOrd="0" destOrd="4" presId="urn:microsoft.com/office/officeart/2005/8/layout/hList6"/>
    <dgm:cxn modelId="{A24859B6-E9B0-174D-9A82-0D10809ED477}" type="presOf" srcId="{98F23302-FED5-4EEA-9779-E4912D953921}" destId="{EFD34C9A-5A16-4AAD-A712-73261C4CCA9E}" srcOrd="0" destOrd="1" presId="urn:microsoft.com/office/officeart/2005/8/layout/hList6"/>
    <dgm:cxn modelId="{D3F6A8BB-2BFF-BB45-B694-857016EBF11D}" type="presOf" srcId="{B6C5C462-48EC-43D7-B248-A553969FB265}" destId="{66C0868B-036B-404D-BCBA-725066BE85AF}" srcOrd="0" destOrd="2" presId="urn:microsoft.com/office/officeart/2005/8/layout/hList6"/>
    <dgm:cxn modelId="{0E7726BF-3DB1-5B4E-8C70-36987554BA5A}" type="presOf" srcId="{24FA72DF-436A-4FBA-8E65-73584E8F0572}" destId="{EFD34C9A-5A16-4AAD-A712-73261C4CCA9E}" srcOrd="0" destOrd="3" presId="urn:microsoft.com/office/officeart/2005/8/layout/hList6"/>
    <dgm:cxn modelId="{F3A832C7-ECF2-4700-9E5D-CDE8089D4B96}" srcId="{A3CB2C5B-4CD6-4ADF-A737-7E5AA7E8322F}" destId="{2BFE7996-D82A-4611-986E-992E7C739B21}" srcOrd="2" destOrd="0" parTransId="{96597142-35CB-40D2-8BE0-4B4B40CCB234}" sibTransId="{F4813919-17B2-4E24-8FAD-00D4CD6EB7DB}"/>
    <dgm:cxn modelId="{4973A5C8-B293-4FB4-BF84-D3B694B13D53}" srcId="{4F882A20-7497-4257-AE15-EADF4327EB8A}" destId="{058336C9-795A-4C39-96DD-BCAA3DAC238E}" srcOrd="1" destOrd="0" parTransId="{3ABEBB35-38B8-46EC-9EE4-BC1A9240CA41}" sibTransId="{C820F78E-67A7-45A0-9853-B10B7A1F0BEB}"/>
    <dgm:cxn modelId="{7B7B16DC-B628-42F6-A588-14BF67FF9F45}" srcId="{213EF798-79A9-4926-869E-0A60BEF56E9F}" destId="{B408BB57-2570-496C-8C67-1DE2A6CF1D63}" srcOrd="2" destOrd="0" parTransId="{BBDE99C7-118D-4426-B1E9-7442714A906E}" sibTransId="{BA4953F5-B730-457C-A337-A90898550BBC}"/>
    <dgm:cxn modelId="{0A4410DD-DFD0-4C13-B5B8-0377BCB60321}" srcId="{276D9308-0C79-43EC-B3CA-BBDC20BBF03D}" destId="{A3CB2C5B-4CD6-4ADF-A737-7E5AA7E8322F}" srcOrd="0" destOrd="0" parTransId="{66EA9627-C3C5-4E4A-8A22-2A3804FEA5C7}" sibTransId="{E8784FAE-11D5-4795-B3C9-FA4C5B8A22FF}"/>
    <dgm:cxn modelId="{82AA51E1-191D-403A-B488-142CCA39867C}" srcId="{A46E6D39-DC37-457C-A233-441AF11CF228}" destId="{CDBB5938-5E72-45AF-ADB9-1D59F1249629}" srcOrd="0" destOrd="0" parTransId="{6B7E10F0-8CE2-4255-95FB-C59D31244578}" sibTransId="{D8A9775C-52B1-48BD-88A5-7E0C335DB351}"/>
    <dgm:cxn modelId="{7970FCE1-FD8E-7F4B-9343-67B6A99C51FF}" type="presOf" srcId="{C9616658-0128-45C1-9A7B-A88D67BE2636}" destId="{51A7BE3F-989E-4AAE-89C0-0B1C5A45DAFC}" srcOrd="0" destOrd="2" presId="urn:microsoft.com/office/officeart/2005/8/layout/hList6"/>
    <dgm:cxn modelId="{996161E3-4464-4AD7-B971-07ECE768AFA7}" srcId="{4F882A20-7497-4257-AE15-EADF4327EB8A}" destId="{24FA72DF-436A-4FBA-8E65-73584E8F0572}" srcOrd="2" destOrd="0" parTransId="{05E92432-7ED6-4D02-B5D2-0FC78D1A574B}" sibTransId="{FF415789-A33A-4735-8DD6-8986D2348CED}"/>
    <dgm:cxn modelId="{0477D6EA-68B2-CD42-98FC-AD85E00FDAB0}" type="presOf" srcId="{0F4E5CB3-66FE-4CD8-8B52-444F3F1F3C94}" destId="{36A458AA-0C04-4E96-8ED6-938854126FA2}" srcOrd="0" destOrd="0" presId="urn:microsoft.com/office/officeart/2005/8/layout/hList6"/>
    <dgm:cxn modelId="{71F3D2EB-AE90-483C-AA2A-53D405503208}" srcId="{213EF798-79A9-4926-869E-0A60BEF56E9F}" destId="{C9616658-0128-45C1-9A7B-A88D67BE2636}" srcOrd="1" destOrd="0" parTransId="{46F2F75F-3F46-4E95-8604-6909F88FBB34}" sibTransId="{5A5F7560-725C-4271-B0BC-733591352A23}"/>
    <dgm:cxn modelId="{4B3DF6EB-6A58-456A-846F-D8B75AC31543}" srcId="{A3CB2C5B-4CD6-4ADF-A737-7E5AA7E8322F}" destId="{757C3AB7-2F55-45D3-A78B-55D703C83EBB}" srcOrd="0" destOrd="0" parTransId="{C1A0E016-A273-4AE1-BB48-7C2154F91B02}" sibTransId="{F725788C-9D67-4EB8-A700-5636DDFDD989}"/>
    <dgm:cxn modelId="{91D658EE-7D7B-EC40-80F9-6D5E562BBAA9}" type="presOf" srcId="{A3CB2C5B-4CD6-4ADF-A737-7E5AA7E8322F}" destId="{B900C1B7-D597-455A-AD97-CFB05A7515EA}" srcOrd="0" destOrd="0" presId="urn:microsoft.com/office/officeart/2005/8/layout/hList6"/>
    <dgm:cxn modelId="{050304F2-246C-4B95-A965-A55BDBA67BC2}" srcId="{0F4E5CB3-66FE-4CD8-8B52-444F3F1F3C94}" destId="{B78F9A0B-2573-4CE5-A6B3-0F81556C7E78}" srcOrd="2" destOrd="0" parTransId="{3B250D90-20EE-48AA-9C47-18101654C341}" sibTransId="{4FBDF48C-C90A-49A9-8705-1D603E7C23D9}"/>
    <dgm:cxn modelId="{9FFC64FA-EBF5-4BC5-A97F-09EEF89B5AB0}" srcId="{276D9308-0C79-43EC-B3CA-BBDC20BBF03D}" destId="{4F882A20-7497-4257-AE15-EADF4327EB8A}" srcOrd="4" destOrd="0" parTransId="{1DD4A90D-2183-481B-9D49-9AB2F0CD22CB}" sibTransId="{D0A226B1-6258-43C0-8787-38F328832965}"/>
    <dgm:cxn modelId="{3FEA3C0F-675F-534E-84AB-8BDFD1A6EE31}" type="presParOf" srcId="{FC955079-CF55-4F56-9882-90AE1F953B6B}" destId="{B900C1B7-D597-455A-AD97-CFB05A7515EA}" srcOrd="0" destOrd="0" presId="urn:microsoft.com/office/officeart/2005/8/layout/hList6"/>
    <dgm:cxn modelId="{DAE39D69-0019-B944-B340-B235C3C063F3}" type="presParOf" srcId="{FC955079-CF55-4F56-9882-90AE1F953B6B}" destId="{C2740CA7-C503-461C-A09A-CBE7C928C829}" srcOrd="1" destOrd="0" presId="urn:microsoft.com/office/officeart/2005/8/layout/hList6"/>
    <dgm:cxn modelId="{78B62782-DA2E-094C-91A1-AEB2AE94A89C}" type="presParOf" srcId="{FC955079-CF55-4F56-9882-90AE1F953B6B}" destId="{66C0868B-036B-404D-BCBA-725066BE85AF}" srcOrd="2" destOrd="0" presId="urn:microsoft.com/office/officeart/2005/8/layout/hList6"/>
    <dgm:cxn modelId="{F8880356-8672-DE43-AD60-C5C3F4E6DBB8}" type="presParOf" srcId="{FC955079-CF55-4F56-9882-90AE1F953B6B}" destId="{2EFFB52C-4800-472F-8BF4-8BEFB9AE52B1}" srcOrd="3" destOrd="0" presId="urn:microsoft.com/office/officeart/2005/8/layout/hList6"/>
    <dgm:cxn modelId="{9246C3AE-0650-F849-B23E-8AF2656785CF}" type="presParOf" srcId="{FC955079-CF55-4F56-9882-90AE1F953B6B}" destId="{36A458AA-0C04-4E96-8ED6-938854126FA2}" srcOrd="4" destOrd="0" presId="urn:microsoft.com/office/officeart/2005/8/layout/hList6"/>
    <dgm:cxn modelId="{10CDB181-79CE-1E4F-BC21-E780C819999E}" type="presParOf" srcId="{FC955079-CF55-4F56-9882-90AE1F953B6B}" destId="{258A75D7-BA99-4BAC-A223-B10B7B4EE822}" srcOrd="5" destOrd="0" presId="urn:microsoft.com/office/officeart/2005/8/layout/hList6"/>
    <dgm:cxn modelId="{2DC8044F-A8E9-A545-AD96-99554AA5FDBC}" type="presParOf" srcId="{FC955079-CF55-4F56-9882-90AE1F953B6B}" destId="{51A7BE3F-989E-4AAE-89C0-0B1C5A45DAFC}" srcOrd="6" destOrd="0" presId="urn:microsoft.com/office/officeart/2005/8/layout/hList6"/>
    <dgm:cxn modelId="{D774BA90-1DC8-B34D-A6F4-2FD8ED407A31}" type="presParOf" srcId="{FC955079-CF55-4F56-9882-90AE1F953B6B}" destId="{7C439BC5-2277-485D-A4CD-BB15315553C4}" srcOrd="7" destOrd="0" presId="urn:microsoft.com/office/officeart/2005/8/layout/hList6"/>
    <dgm:cxn modelId="{11FD636F-0889-5748-898D-D93ED289A95A}" type="presParOf" srcId="{FC955079-CF55-4F56-9882-90AE1F953B6B}" destId="{EFD34C9A-5A16-4AAD-A712-73261C4CCA9E}"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B4C7E-B8C7-473E-830E-1041179E9A99}">
      <dsp:nvSpPr>
        <dsp:cNvPr id="0" name=""/>
        <dsp:cNvSpPr/>
      </dsp:nvSpPr>
      <dsp:spPr>
        <a:xfrm>
          <a:off x="3218678" y="44773"/>
          <a:ext cx="2330125" cy="2328216"/>
        </a:xfrm>
        <a:prstGeom prst="ellipse">
          <a:avLst/>
        </a:prstGeom>
        <a:solidFill>
          <a:schemeClr val="tx1">
            <a:lumMod val="40000"/>
            <a:lumOff val="60000"/>
            <a:alpha val="50000"/>
          </a:schemeClr>
        </a:solidFill>
        <a:ln>
          <a:noFill/>
        </a:ln>
        <a:effectLst/>
        <a:scene3d>
          <a:camera prst="orthographicFront"/>
          <a:lightRig rig="flat" dir="t"/>
        </a:scene3d>
        <a:sp3d prstMaterial="plastic"/>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Knowledge</a:t>
          </a:r>
        </a:p>
      </dsp:txBody>
      <dsp:txXfrm>
        <a:off x="3487539" y="358187"/>
        <a:ext cx="1792404" cy="738761"/>
      </dsp:txXfrm>
    </dsp:sp>
    <dsp:sp modelId="{DC8A3C96-AD6F-4828-8552-7229A52A1C06}">
      <dsp:nvSpPr>
        <dsp:cNvPr id="0" name=""/>
        <dsp:cNvSpPr/>
      </dsp:nvSpPr>
      <dsp:spPr>
        <a:xfrm>
          <a:off x="4245870" y="1074561"/>
          <a:ext cx="2335317" cy="2328216"/>
        </a:xfrm>
        <a:prstGeom prst="ellipse">
          <a:avLst/>
        </a:prstGeom>
        <a:solidFill>
          <a:schemeClr val="tx1">
            <a:lumMod val="40000"/>
            <a:lumOff val="60000"/>
            <a:alpha val="50000"/>
          </a:schemeClr>
        </a:solidFill>
        <a:ln>
          <a:noFill/>
        </a:ln>
        <a:effectLst/>
        <a:scene3d>
          <a:camera prst="orthographicFront"/>
          <a:lightRig rig="flat" dir="t"/>
        </a:scene3d>
        <a:sp3d prstMaterial="plastic"/>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Virtues</a:t>
          </a:r>
        </a:p>
      </dsp:txBody>
      <dsp:txXfrm>
        <a:off x="5503349" y="1343201"/>
        <a:ext cx="898199" cy="1790936"/>
      </dsp:txXfrm>
    </dsp:sp>
    <dsp:sp modelId="{57823F8C-FA25-4587-BA95-F709F4AA6E07}">
      <dsp:nvSpPr>
        <dsp:cNvPr id="0" name=""/>
        <dsp:cNvSpPr/>
      </dsp:nvSpPr>
      <dsp:spPr>
        <a:xfrm>
          <a:off x="3223136" y="2104349"/>
          <a:ext cx="2321208" cy="2328216"/>
        </a:xfrm>
        <a:prstGeom prst="ellipse">
          <a:avLst/>
        </a:prstGeom>
        <a:solidFill>
          <a:schemeClr val="tx1">
            <a:lumMod val="60000"/>
            <a:lumOff val="40000"/>
            <a:alpha val="50000"/>
          </a:schemeClr>
        </a:solidFill>
        <a:ln>
          <a:noFill/>
        </a:ln>
        <a:effectLst/>
        <a:scene3d>
          <a:camera prst="orthographicFront"/>
          <a:lightRig rig="flat" dir="t"/>
        </a:scene3d>
        <a:sp3d prstMaterial="plastic"/>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Movement</a:t>
          </a:r>
        </a:p>
      </dsp:txBody>
      <dsp:txXfrm>
        <a:off x="3490968" y="3380391"/>
        <a:ext cx="1785545" cy="738761"/>
      </dsp:txXfrm>
    </dsp:sp>
    <dsp:sp modelId="{483FF573-4E98-4D5A-85BF-3820C3BFE989}">
      <dsp:nvSpPr>
        <dsp:cNvPr id="0" name=""/>
        <dsp:cNvSpPr/>
      </dsp:nvSpPr>
      <dsp:spPr>
        <a:xfrm>
          <a:off x="2077473" y="1074561"/>
          <a:ext cx="2552959" cy="2328216"/>
        </a:xfrm>
        <a:prstGeom prst="ellipse">
          <a:avLst/>
        </a:prstGeom>
        <a:solidFill>
          <a:schemeClr val="tx1">
            <a:lumMod val="40000"/>
            <a:lumOff val="60000"/>
            <a:alpha val="50000"/>
          </a:schemeClr>
        </a:solidFill>
        <a:ln>
          <a:noFill/>
        </a:ln>
        <a:effectLst/>
        <a:scene3d>
          <a:camera prst="orthographicFront"/>
          <a:lightRig rig="flat" dir="t"/>
        </a:scene3d>
        <a:sp3d prstMaterial="plastic"/>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Clinical reasoning</a:t>
          </a:r>
        </a:p>
      </dsp:txBody>
      <dsp:txXfrm>
        <a:off x="2273854" y="1343201"/>
        <a:ext cx="981907" cy="1790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4DB1B-D014-4B23-B906-87085C7A98EF}">
      <dsp:nvSpPr>
        <dsp:cNvPr id="0" name=""/>
        <dsp:cNvSpPr/>
      </dsp:nvSpPr>
      <dsp:spPr>
        <a:xfrm>
          <a:off x="1349" y="0"/>
          <a:ext cx="3508544" cy="464820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b="1" kern="1200" dirty="0"/>
            <a:t>Voluntary</a:t>
          </a:r>
        </a:p>
      </dsp:txBody>
      <dsp:txXfrm>
        <a:off x="1349" y="0"/>
        <a:ext cx="3508544" cy="1394460"/>
      </dsp:txXfrm>
    </dsp:sp>
    <dsp:sp modelId="{52D5B5EC-5FBC-4409-AC3E-F5700085C625}">
      <dsp:nvSpPr>
        <dsp:cNvPr id="0" name=""/>
        <dsp:cNvSpPr/>
      </dsp:nvSpPr>
      <dsp:spPr>
        <a:xfrm>
          <a:off x="352203" y="1057551"/>
          <a:ext cx="2806835" cy="3021330"/>
        </a:xfrm>
        <a:prstGeom prst="roundRect">
          <a:avLst>
            <a:gd name="adj" fmla="val 10000"/>
          </a:avLst>
        </a:prstGeom>
        <a:solidFill>
          <a:schemeClr val="tx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b="0" kern="1200" dirty="0"/>
            <a:t>You decide</a:t>
          </a:r>
        </a:p>
      </dsp:txBody>
      <dsp:txXfrm>
        <a:off x="434412" y="1139760"/>
        <a:ext cx="2642417" cy="2856912"/>
      </dsp:txXfrm>
    </dsp:sp>
    <dsp:sp modelId="{0C28FE58-FBE8-45B1-AE36-145CFDE22EF2}">
      <dsp:nvSpPr>
        <dsp:cNvPr id="0" name=""/>
        <dsp:cNvSpPr/>
      </dsp:nvSpPr>
      <dsp:spPr>
        <a:xfrm>
          <a:off x="3773035" y="0"/>
          <a:ext cx="3508544" cy="464820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b="1" kern="1200" dirty="0"/>
            <a:t>Unrestrictive</a:t>
          </a:r>
        </a:p>
      </dsp:txBody>
      <dsp:txXfrm>
        <a:off x="3773035" y="0"/>
        <a:ext cx="3508544" cy="1394460"/>
      </dsp:txXfrm>
    </dsp:sp>
    <dsp:sp modelId="{E30AE8AA-33D9-42FF-BA3D-90B5F8DF0921}">
      <dsp:nvSpPr>
        <dsp:cNvPr id="0" name=""/>
        <dsp:cNvSpPr/>
      </dsp:nvSpPr>
      <dsp:spPr>
        <a:xfrm>
          <a:off x="4123889" y="1057551"/>
          <a:ext cx="2806835" cy="3021330"/>
        </a:xfrm>
        <a:prstGeom prst="roundRect">
          <a:avLst>
            <a:gd name="adj" fmla="val 10000"/>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Does not     prohibit others</a:t>
          </a:r>
        </a:p>
      </dsp:txBody>
      <dsp:txXfrm>
        <a:off x="4206098" y="1139760"/>
        <a:ext cx="2642417" cy="2856912"/>
      </dsp:txXfrm>
    </dsp:sp>
    <dsp:sp modelId="{7554CE78-FC1C-4A05-99E3-0E8B49771BD0}">
      <dsp:nvSpPr>
        <dsp:cNvPr id="0" name=""/>
        <dsp:cNvSpPr/>
      </dsp:nvSpPr>
      <dsp:spPr>
        <a:xfrm>
          <a:off x="7544720" y="0"/>
          <a:ext cx="3508544" cy="464820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b="1" kern="1200" dirty="0"/>
            <a:t>Coordinated</a:t>
          </a:r>
        </a:p>
      </dsp:txBody>
      <dsp:txXfrm>
        <a:off x="7544720" y="0"/>
        <a:ext cx="3508544" cy="1394460"/>
      </dsp:txXfrm>
    </dsp:sp>
    <dsp:sp modelId="{B98254D8-6128-4ABF-83C3-0A5DF63038F8}">
      <dsp:nvSpPr>
        <dsp:cNvPr id="0" name=""/>
        <dsp:cNvSpPr/>
      </dsp:nvSpPr>
      <dsp:spPr>
        <a:xfrm>
          <a:off x="7895575" y="1057551"/>
          <a:ext cx="2806835" cy="3021330"/>
        </a:xfrm>
        <a:prstGeom prst="roundRect">
          <a:avLst>
            <a:gd name="adj" fmla="val 10000"/>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All areas of specialization managed by </a:t>
          </a:r>
          <a:br>
            <a:rPr lang="en-US" sz="2400" kern="1200" dirty="0"/>
          </a:br>
          <a:r>
            <a:rPr lang="en-US" sz="2400" kern="1200" dirty="0"/>
            <a:t>a central mechanism: ABPTS</a:t>
          </a:r>
        </a:p>
      </dsp:txBody>
      <dsp:txXfrm>
        <a:off x="7977784" y="1139760"/>
        <a:ext cx="2642417" cy="28569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2E45B-7E07-4524-97FD-A15274897A2D}">
      <dsp:nvSpPr>
        <dsp:cNvPr id="0" name=""/>
        <dsp:cNvSpPr/>
      </dsp:nvSpPr>
      <dsp:spPr>
        <a:xfrm>
          <a:off x="8672" y="615387"/>
          <a:ext cx="2592145" cy="1555287"/>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Clinical experience in specialty area</a:t>
          </a:r>
        </a:p>
      </dsp:txBody>
      <dsp:txXfrm>
        <a:off x="54225" y="660940"/>
        <a:ext cx="2501039" cy="1464181"/>
      </dsp:txXfrm>
    </dsp:sp>
    <dsp:sp modelId="{C6C9E483-6D5F-4CD5-8CBC-9D6D59227B5D}">
      <dsp:nvSpPr>
        <dsp:cNvPr id="0" name=""/>
        <dsp:cNvSpPr/>
      </dsp:nvSpPr>
      <dsp:spPr>
        <a:xfrm>
          <a:off x="2860032" y="1071604"/>
          <a:ext cx="549534" cy="64285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2860032" y="1200174"/>
        <a:ext cx="384674" cy="385712"/>
      </dsp:txXfrm>
    </dsp:sp>
    <dsp:sp modelId="{D2C26292-AA97-4797-8FC0-4F7794C4D15C}">
      <dsp:nvSpPr>
        <dsp:cNvPr id="0" name=""/>
        <dsp:cNvSpPr/>
      </dsp:nvSpPr>
      <dsp:spPr>
        <a:xfrm>
          <a:off x="3637676" y="615387"/>
          <a:ext cx="2592145" cy="1555287"/>
        </a:xfrm>
        <a:prstGeom prst="roundRect">
          <a:avLst>
            <a:gd name="adj" fmla="val 1000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Seeking mentors</a:t>
          </a:r>
        </a:p>
      </dsp:txBody>
      <dsp:txXfrm>
        <a:off x="3683229" y="660940"/>
        <a:ext cx="2501039" cy="1464181"/>
      </dsp:txXfrm>
    </dsp:sp>
    <dsp:sp modelId="{051AF85F-FA4A-4A43-A83F-C06838C67D93}">
      <dsp:nvSpPr>
        <dsp:cNvPr id="0" name=""/>
        <dsp:cNvSpPr/>
      </dsp:nvSpPr>
      <dsp:spPr>
        <a:xfrm>
          <a:off x="6489036" y="1071604"/>
          <a:ext cx="549534" cy="642852"/>
        </a:xfrm>
        <a:prstGeom prst="rightArrow">
          <a:avLst>
            <a:gd name="adj1" fmla="val 60000"/>
            <a:gd name="adj2" fmla="val 50000"/>
          </a:avLst>
        </a:prstGeom>
        <a:solidFill>
          <a:schemeClr val="accent5">
            <a:hueOff val="-6987107"/>
            <a:satOff val="-12371"/>
            <a:lumOff val="843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6489036" y="1200174"/>
        <a:ext cx="384674" cy="385712"/>
      </dsp:txXfrm>
    </dsp:sp>
    <dsp:sp modelId="{233C6F40-56AC-4F5E-BF0F-66E18A99C9A7}">
      <dsp:nvSpPr>
        <dsp:cNvPr id="0" name=""/>
        <dsp:cNvSpPr/>
      </dsp:nvSpPr>
      <dsp:spPr>
        <a:xfrm>
          <a:off x="7266680" y="615387"/>
          <a:ext cx="2592145" cy="1555287"/>
        </a:xfrm>
        <a:prstGeom prst="roundRect">
          <a:avLst>
            <a:gd name="adj" fmla="val 10000"/>
          </a:avLst>
        </a:prstGeom>
        <a:solidFill>
          <a:schemeClr val="accent5">
            <a:hueOff val="-6987107"/>
            <a:satOff val="-12371"/>
            <a:lumOff val="84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Professional development</a:t>
          </a:r>
        </a:p>
      </dsp:txBody>
      <dsp:txXfrm>
        <a:off x="7312233" y="660940"/>
        <a:ext cx="2501039" cy="14641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283F0-9095-467B-9A29-E0A512BB6C4A}">
      <dsp:nvSpPr>
        <dsp:cNvPr id="0" name=""/>
        <dsp:cNvSpPr/>
      </dsp:nvSpPr>
      <dsp:spPr>
        <a:xfrm rot="5400000">
          <a:off x="6439168" y="-2563719"/>
          <a:ext cx="1191210" cy="6620963"/>
        </a:xfrm>
        <a:prstGeom prst="round2SameRect">
          <a:avLst/>
        </a:prstGeom>
        <a:noFill/>
        <a:ln w="6350" cap="flat" cmpd="sng" algn="ctr">
          <a:no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None/>
          </a:pPr>
          <a:r>
            <a:rPr lang="en-US" sz="2800" kern="1200" dirty="0"/>
            <a:t>At abpts.org</a:t>
          </a:r>
        </a:p>
      </dsp:txBody>
      <dsp:txXfrm rot="-5400000">
        <a:off x="3724292" y="209307"/>
        <a:ext cx="6562813" cy="1074910"/>
      </dsp:txXfrm>
    </dsp:sp>
    <dsp:sp modelId="{B548DD06-CD8B-4F3B-8FD3-31FADF7E5ABD}">
      <dsp:nvSpPr>
        <dsp:cNvPr id="0" name=""/>
        <dsp:cNvSpPr/>
      </dsp:nvSpPr>
      <dsp:spPr>
        <a:xfrm>
          <a:off x="0" y="2256"/>
          <a:ext cx="3724292" cy="1489013"/>
        </a:xfrm>
        <a:prstGeom prst="roundRect">
          <a:avLst/>
        </a:prstGeom>
        <a:solidFill>
          <a:schemeClr val="dk1"/>
        </a:solidFill>
        <a:ln w="12700" cap="flat" cmpd="sng" algn="ctr">
          <a:solidFill>
            <a:schemeClr val="dk1">
              <a:shade val="50000"/>
            </a:schemeClr>
          </a:solidFill>
          <a:prstDash val="solid"/>
          <a:miter lim="800000"/>
        </a:ln>
        <a:effectLst/>
        <a:scene3d>
          <a:camera prst="orthographicFront"/>
          <a:lightRig rig="threePt" dir="t">
            <a:rot lat="0" lon="0" rev="7500000"/>
          </a:lightRig>
        </a:scene3d>
        <a:sp3d/>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6680" tIns="53340" rIns="106680" bIns="53340" numCol="1" spcCol="1270" anchor="ctr" anchorCtr="0">
          <a:noAutofit/>
        </a:bodyPr>
        <a:lstStyle/>
        <a:p>
          <a:pPr marL="0" lvl="0" indent="0" algn="l" defTabSz="1244600">
            <a:lnSpc>
              <a:spcPct val="90000"/>
            </a:lnSpc>
            <a:spcBef>
              <a:spcPct val="0"/>
            </a:spcBef>
            <a:spcAft>
              <a:spcPct val="35000"/>
            </a:spcAft>
            <a:buNone/>
          </a:pPr>
          <a:r>
            <a:rPr lang="en-US" sz="2800" kern="1200" dirty="0"/>
            <a:t>Online Application</a:t>
          </a:r>
        </a:p>
      </dsp:txBody>
      <dsp:txXfrm>
        <a:off x="72688" y="74944"/>
        <a:ext cx="3578916" cy="1343637"/>
      </dsp:txXfrm>
    </dsp:sp>
    <dsp:sp modelId="{9EFAC503-E670-4D94-99A0-271C40726CE7}">
      <dsp:nvSpPr>
        <dsp:cNvPr id="0" name=""/>
        <dsp:cNvSpPr/>
      </dsp:nvSpPr>
      <dsp:spPr>
        <a:xfrm rot="5400000">
          <a:off x="6347249" y="-1000255"/>
          <a:ext cx="1375050" cy="6620963"/>
        </a:xfrm>
        <a:prstGeom prst="round2SameRect">
          <a:avLst/>
        </a:prstGeom>
        <a:noFill/>
        <a:ln w="6350" cap="flat" cmpd="sng" algn="ctr">
          <a:no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035050" lvl="1" indent="-1035050" algn="l" defTabSz="889000">
            <a:lnSpc>
              <a:spcPct val="90000"/>
            </a:lnSpc>
            <a:spcBef>
              <a:spcPct val="0"/>
            </a:spcBef>
            <a:spcAft>
              <a:spcPct val="15000"/>
            </a:spcAft>
            <a:buNone/>
          </a:pPr>
          <a:r>
            <a:rPr lang="en-US" sz="2000" b="0" i="0" kern="1200">
              <a:solidFill>
                <a:schemeClr val="tx1"/>
              </a:solidFill>
            </a:rPr>
            <a:t>July 1:	Cardiovascular and Pulmonary, Clinical Electrophysiology, Oncology, Women's Health, and Wound Management</a:t>
          </a:r>
          <a:endParaRPr lang="en-US" sz="2000" kern="1200" dirty="0">
            <a:solidFill>
              <a:schemeClr val="tx1"/>
            </a:solidFill>
          </a:endParaRPr>
        </a:p>
        <a:p>
          <a:pPr marL="1035050" lvl="1" indent="-1035050" algn="l" defTabSz="889000">
            <a:lnSpc>
              <a:spcPct val="100000"/>
            </a:lnSpc>
            <a:spcBef>
              <a:spcPct val="0"/>
            </a:spcBef>
            <a:spcAft>
              <a:spcPts val="0"/>
            </a:spcAft>
            <a:buNone/>
          </a:pPr>
          <a:r>
            <a:rPr lang="en-US" sz="2000" b="0" i="0" kern="1200">
              <a:solidFill>
                <a:schemeClr val="tx1"/>
              </a:solidFill>
            </a:rPr>
            <a:t>July 31:	All other specialties</a:t>
          </a:r>
          <a:endParaRPr lang="en-US" sz="2000" b="0" i="0" kern="1200" dirty="0">
            <a:solidFill>
              <a:schemeClr val="tx1"/>
            </a:solidFill>
          </a:endParaRPr>
        </a:p>
      </dsp:txBody>
      <dsp:txXfrm rot="-5400000">
        <a:off x="3724293" y="1689825"/>
        <a:ext cx="6553839" cy="1240802"/>
      </dsp:txXfrm>
    </dsp:sp>
    <dsp:sp modelId="{429EC8EE-19A6-4829-AD10-3CD7944BED88}">
      <dsp:nvSpPr>
        <dsp:cNvPr id="0" name=""/>
        <dsp:cNvSpPr/>
      </dsp:nvSpPr>
      <dsp:spPr>
        <a:xfrm>
          <a:off x="0" y="1565719"/>
          <a:ext cx="3724292" cy="1489013"/>
        </a:xfrm>
        <a:prstGeom prst="roundRect">
          <a:avLst/>
        </a:prstGeom>
        <a:solidFill>
          <a:schemeClr val="accent1"/>
        </a:solidFill>
        <a:ln>
          <a:noFill/>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l" defTabSz="1244600">
            <a:lnSpc>
              <a:spcPct val="90000"/>
            </a:lnSpc>
            <a:spcBef>
              <a:spcPct val="0"/>
            </a:spcBef>
            <a:spcAft>
              <a:spcPct val="35000"/>
            </a:spcAft>
            <a:buNone/>
          </a:pPr>
          <a:r>
            <a:rPr lang="en-US" sz="2800" kern="1200" dirty="0"/>
            <a:t>Deadlines for exams</a:t>
          </a:r>
        </a:p>
      </dsp:txBody>
      <dsp:txXfrm>
        <a:off x="72688" y="1638407"/>
        <a:ext cx="3578916" cy="1343637"/>
      </dsp:txXfrm>
    </dsp:sp>
    <dsp:sp modelId="{78A43FC7-7AA4-42B6-A424-26B08EFE2980}">
      <dsp:nvSpPr>
        <dsp:cNvPr id="0" name=""/>
        <dsp:cNvSpPr/>
      </dsp:nvSpPr>
      <dsp:spPr>
        <a:xfrm rot="5400000">
          <a:off x="6439168" y="563208"/>
          <a:ext cx="1191210" cy="6620963"/>
        </a:xfrm>
        <a:prstGeom prst="round2SameRect">
          <a:avLst/>
        </a:prstGeom>
        <a:noFill/>
        <a:ln w="6350" cap="flat" cmpd="sng" algn="ctr">
          <a:no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None/>
          </a:pPr>
          <a:r>
            <a:rPr lang="en-US" sz="2800" kern="1200">
              <a:solidFill>
                <a:schemeClr val="tx1"/>
              </a:solidFill>
            </a:rPr>
            <a:t>By APTA Certifications Staff</a:t>
          </a:r>
          <a:endParaRPr lang="en-US" sz="2800" kern="1200" dirty="0">
            <a:solidFill>
              <a:schemeClr val="tx1"/>
            </a:solidFill>
          </a:endParaRPr>
        </a:p>
      </dsp:txBody>
      <dsp:txXfrm rot="-5400000">
        <a:off x="3724292" y="3336234"/>
        <a:ext cx="6562813" cy="1074910"/>
      </dsp:txXfrm>
    </dsp:sp>
    <dsp:sp modelId="{37EF16C9-8D36-4ADF-A065-1BB7B28A52C9}">
      <dsp:nvSpPr>
        <dsp:cNvPr id="0" name=""/>
        <dsp:cNvSpPr/>
      </dsp:nvSpPr>
      <dsp:spPr>
        <a:xfrm>
          <a:off x="0" y="3129183"/>
          <a:ext cx="3724292" cy="1489013"/>
        </a:xfrm>
        <a:prstGeom prst="roundRect">
          <a:avLst/>
        </a:prstGeom>
        <a:solidFill>
          <a:schemeClr val="accent6"/>
        </a:solidFill>
        <a:ln>
          <a:noFill/>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All applications are reviewed</a:t>
          </a:r>
        </a:p>
      </dsp:txBody>
      <dsp:txXfrm>
        <a:off x="72688" y="3201871"/>
        <a:ext cx="3578916" cy="13436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C060C-1ADA-4F1C-9EE8-83BEB4A49A44}">
      <dsp:nvSpPr>
        <dsp:cNvPr id="0" name=""/>
        <dsp:cNvSpPr/>
      </dsp:nvSpPr>
      <dsp:spPr>
        <a:xfrm>
          <a:off x="3919" y="103295"/>
          <a:ext cx="2112884" cy="2140928"/>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Mindset</a:t>
          </a:r>
        </a:p>
      </dsp:txBody>
      <dsp:txXfrm>
        <a:off x="313344" y="416827"/>
        <a:ext cx="1494034" cy="1513864"/>
      </dsp:txXfrm>
    </dsp:sp>
    <dsp:sp modelId="{0239FFED-34B7-403C-8B56-259A2BE30B34}">
      <dsp:nvSpPr>
        <dsp:cNvPr id="0" name=""/>
        <dsp:cNvSpPr/>
      </dsp:nvSpPr>
      <dsp:spPr>
        <a:xfrm>
          <a:off x="2216157" y="818926"/>
          <a:ext cx="709666" cy="709666"/>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310223" y="1090302"/>
        <a:ext cx="521534" cy="166914"/>
      </dsp:txXfrm>
    </dsp:sp>
    <dsp:sp modelId="{F592B329-0733-4074-BB0F-EFA514CADCA2}">
      <dsp:nvSpPr>
        <dsp:cNvPr id="0" name=""/>
        <dsp:cNvSpPr/>
      </dsp:nvSpPr>
      <dsp:spPr>
        <a:xfrm>
          <a:off x="3025176" y="103295"/>
          <a:ext cx="2302181" cy="2140928"/>
        </a:xfrm>
        <a:prstGeom prst="ellipse">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dirty="0"/>
            <a:t>Commitment</a:t>
          </a:r>
        </a:p>
      </dsp:txBody>
      <dsp:txXfrm>
        <a:off x="3362323" y="416827"/>
        <a:ext cx="1627887" cy="1513864"/>
      </dsp:txXfrm>
    </dsp:sp>
    <dsp:sp modelId="{09A246B3-C989-4939-A92B-67CF7AEE9D4C}">
      <dsp:nvSpPr>
        <dsp:cNvPr id="0" name=""/>
        <dsp:cNvSpPr/>
      </dsp:nvSpPr>
      <dsp:spPr>
        <a:xfrm>
          <a:off x="5426711" y="818926"/>
          <a:ext cx="709666" cy="709666"/>
        </a:xfrm>
        <a:prstGeom prst="mathEqual">
          <a:avLst/>
        </a:prstGeom>
        <a:solidFill>
          <a:schemeClr val="accent5">
            <a:hueOff val="-6987107"/>
            <a:satOff val="-12371"/>
            <a:lumOff val="843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520777" y="965117"/>
        <a:ext cx="521534" cy="417284"/>
      </dsp:txXfrm>
    </dsp:sp>
    <dsp:sp modelId="{12597CB8-1886-46E3-9151-9593B2694564}">
      <dsp:nvSpPr>
        <dsp:cNvPr id="0" name=""/>
        <dsp:cNvSpPr/>
      </dsp:nvSpPr>
      <dsp:spPr>
        <a:xfrm>
          <a:off x="6235731" y="103295"/>
          <a:ext cx="2283669" cy="2140928"/>
        </a:xfrm>
        <a:prstGeom prst="ellipse">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Continued practice as a certified specialist</a:t>
          </a:r>
        </a:p>
      </dsp:txBody>
      <dsp:txXfrm>
        <a:off x="6570167" y="416827"/>
        <a:ext cx="1614797" cy="15138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0C1B7-D597-455A-AD97-CFB05A7515EA}">
      <dsp:nvSpPr>
        <dsp:cNvPr id="0" name=""/>
        <dsp:cNvSpPr/>
      </dsp:nvSpPr>
      <dsp:spPr>
        <a:xfrm rot="16200000">
          <a:off x="-1425423" y="1428918"/>
          <a:ext cx="4642608" cy="1784770"/>
        </a:xfrm>
        <a:prstGeom prst="flowChartManualOperation">
          <a:avLst/>
        </a:prstGeom>
        <a:solidFill>
          <a:schemeClr val="tx1"/>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b="1" kern="1200" dirty="0"/>
            <a:t>ABPTS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Oversees all specialties</a:t>
          </a:r>
        </a:p>
      </dsp:txBody>
      <dsp:txXfrm rot="5400000">
        <a:off x="3496" y="928521"/>
        <a:ext cx="1784770" cy="2785564"/>
      </dsp:txXfrm>
    </dsp:sp>
    <dsp:sp modelId="{66C0868B-036B-404D-BCBA-725066BE85AF}">
      <dsp:nvSpPr>
        <dsp:cNvPr id="0" name=""/>
        <dsp:cNvSpPr/>
      </dsp:nvSpPr>
      <dsp:spPr>
        <a:xfrm rot="16200000">
          <a:off x="493204" y="1428918"/>
          <a:ext cx="4642608" cy="1784770"/>
        </a:xfrm>
        <a:prstGeom prst="flowChartManualOperation">
          <a:avLst/>
        </a:prstGeom>
        <a:solidFill>
          <a:schemeClr val="bg2"/>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b="1" kern="1200" dirty="0"/>
            <a:t>Specialty Councils</a:t>
          </a:r>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a:t>Oversees exam development process, MOSC, practice analysis</a:t>
          </a:r>
        </a:p>
      </dsp:txBody>
      <dsp:txXfrm rot="5400000">
        <a:off x="1922123" y="928521"/>
        <a:ext cx="1784770" cy="2785564"/>
      </dsp:txXfrm>
    </dsp:sp>
    <dsp:sp modelId="{36A458AA-0C04-4E96-8ED6-938854126FA2}">
      <dsp:nvSpPr>
        <dsp:cNvPr id="0" name=""/>
        <dsp:cNvSpPr/>
      </dsp:nvSpPr>
      <dsp:spPr>
        <a:xfrm rot="16200000">
          <a:off x="2444289" y="1396462"/>
          <a:ext cx="4642608" cy="1849682"/>
        </a:xfrm>
        <a:prstGeom prst="flowChartManualOperation">
          <a:avLst/>
        </a:prstGeom>
        <a:solidFill>
          <a:schemeClr val="accent4">
            <a:lumMod val="50000"/>
          </a:schemeClr>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615" bIns="0" numCol="1" spcCol="1270" anchor="t" anchorCtr="0">
          <a:noAutofit/>
        </a:bodyPr>
        <a:lstStyle/>
        <a:p>
          <a:pPr marL="0" lvl="0" indent="0" algn="l" defTabSz="1066800">
            <a:lnSpc>
              <a:spcPct val="90000"/>
            </a:lnSpc>
            <a:spcBef>
              <a:spcPct val="0"/>
            </a:spcBef>
            <a:spcAft>
              <a:spcPct val="35000"/>
            </a:spcAft>
            <a:buNone/>
          </a:pPr>
          <a:r>
            <a:rPr lang="en-US" sz="2400" b="1" kern="1200" dirty="0"/>
            <a:t>SME</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r>
            <a:rPr lang="en-US" sz="1900" kern="1200" dirty="0"/>
            <a:t>Conducts exam standard setting and specialty practice analysis</a:t>
          </a:r>
        </a:p>
      </dsp:txBody>
      <dsp:txXfrm rot="5400000">
        <a:off x="3840752" y="928521"/>
        <a:ext cx="1849682" cy="2785564"/>
      </dsp:txXfrm>
    </dsp:sp>
    <dsp:sp modelId="{51A7BE3F-989E-4AAE-89C0-0B1C5A45DAFC}">
      <dsp:nvSpPr>
        <dsp:cNvPr id="0" name=""/>
        <dsp:cNvSpPr/>
      </dsp:nvSpPr>
      <dsp:spPr>
        <a:xfrm rot="16200000">
          <a:off x="4395373" y="1428918"/>
          <a:ext cx="4642608" cy="1784770"/>
        </a:xfrm>
        <a:prstGeom prst="flowChartManualOperation">
          <a:avLst/>
        </a:prstGeom>
        <a:solidFill>
          <a:schemeClr val="bg1">
            <a:lumMod val="50000"/>
          </a:schemeClr>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615" bIns="0" numCol="1" spcCol="1270" anchor="t" anchorCtr="0">
          <a:noAutofit/>
        </a:bodyPr>
        <a:lstStyle/>
        <a:p>
          <a:pPr marL="0" lvl="0" indent="0" algn="l" defTabSz="1066800">
            <a:lnSpc>
              <a:spcPct val="90000"/>
            </a:lnSpc>
            <a:spcBef>
              <a:spcPct val="0"/>
            </a:spcBef>
            <a:spcAft>
              <a:spcPct val="35000"/>
            </a:spcAft>
            <a:buNone/>
          </a:pPr>
          <a:r>
            <a:rPr lang="en-US" sz="2400" b="1" kern="1200" dirty="0"/>
            <a:t>CCE</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r>
            <a:rPr lang="en-US" sz="1900" kern="1200" dirty="0"/>
            <a:t>Edits exam items</a:t>
          </a:r>
        </a:p>
        <a:p>
          <a:pPr marL="171450" lvl="1" indent="-171450" algn="l" defTabSz="844550">
            <a:lnSpc>
              <a:spcPct val="90000"/>
            </a:lnSpc>
            <a:spcBef>
              <a:spcPct val="0"/>
            </a:spcBef>
            <a:spcAft>
              <a:spcPct val="15000"/>
            </a:spcAft>
            <a:buChar char="•"/>
          </a:pPr>
          <a:r>
            <a:rPr lang="en-US" sz="1900" kern="1200" dirty="0"/>
            <a:t>Mentors SACE</a:t>
          </a:r>
        </a:p>
      </dsp:txBody>
      <dsp:txXfrm rot="5400000">
        <a:off x="5824292" y="928521"/>
        <a:ext cx="1784770" cy="2785564"/>
      </dsp:txXfrm>
    </dsp:sp>
    <dsp:sp modelId="{EFD34C9A-5A16-4AAD-A712-73261C4CCA9E}">
      <dsp:nvSpPr>
        <dsp:cNvPr id="0" name=""/>
        <dsp:cNvSpPr/>
      </dsp:nvSpPr>
      <dsp:spPr>
        <a:xfrm rot="16200000">
          <a:off x="6314001" y="1428918"/>
          <a:ext cx="4642608" cy="1784770"/>
        </a:xfrm>
        <a:prstGeom prst="flowChartManualOperation">
          <a:avLst/>
        </a:prstGeom>
        <a:solidFill>
          <a:schemeClr val="accent1">
            <a:lumMod val="75000"/>
          </a:schemeClr>
        </a:soli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615" bIns="0" numCol="1" spcCol="1270" anchor="t" anchorCtr="0">
          <a:noAutofit/>
        </a:bodyPr>
        <a:lstStyle/>
        <a:p>
          <a:pPr marL="0" lvl="0" indent="0" algn="l" defTabSz="1066800">
            <a:lnSpc>
              <a:spcPct val="90000"/>
            </a:lnSpc>
            <a:spcBef>
              <a:spcPct val="0"/>
            </a:spcBef>
            <a:spcAft>
              <a:spcPct val="35000"/>
            </a:spcAft>
            <a:buNone/>
          </a:pPr>
          <a:r>
            <a:rPr lang="en-US" sz="2400" b="1" kern="1200" dirty="0"/>
            <a:t>SACE</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r>
            <a:rPr lang="en-US" sz="1900" kern="1200" dirty="0"/>
            <a:t>Writes exam items</a:t>
          </a:r>
        </a:p>
      </dsp:txBody>
      <dsp:txXfrm rot="5400000">
        <a:off x="7742920" y="928521"/>
        <a:ext cx="1784770" cy="278556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14B57-AC10-4E66-B055-1E08A06E223B}" type="datetimeFigureOut">
              <a:rPr lang="en-US" smtClean="0"/>
              <a:t>5/6/2021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FB637-B57D-4560-B50F-19DE43BA0930}" type="slidenum">
              <a:rPr lang="en-US" smtClean="0"/>
              <a:t>‹#›</a:t>
            </a:fld>
            <a:endParaRPr lang="en-US"/>
          </a:p>
        </p:txBody>
      </p:sp>
    </p:spTree>
    <p:extLst>
      <p:ext uri="{BB962C8B-B14F-4D97-AF65-F5344CB8AC3E}">
        <p14:creationId xmlns:p14="http://schemas.microsoft.com/office/powerpoint/2010/main" val="2300642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6C4A784-F519-4436-9A7A-7AFAE7DD07F9}"/>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0D20F442-E218-46C8-B0AC-A7BDBA59E1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Talk is partitioned into two areas of focus. </a:t>
            </a:r>
          </a:p>
          <a:p>
            <a:pPr>
              <a:buFontTx/>
              <a:buAutoNum type="arabicPeriod"/>
            </a:pPr>
            <a:r>
              <a:rPr lang="en-US" altLang="en-US">
                <a:latin typeface="Times New Roman" panose="02020603050405020304" pitchFamily="18" charset="0"/>
              </a:rPr>
              <a:t>Those interested in learning the nuts and bolts of initial certification</a:t>
            </a:r>
          </a:p>
          <a:p>
            <a:pPr>
              <a:buFontTx/>
              <a:buAutoNum type="arabicPeriod"/>
            </a:pPr>
            <a:r>
              <a:rPr lang="en-US" altLang="en-US">
                <a:latin typeface="Times New Roman" panose="02020603050405020304" pitchFamily="18" charset="0"/>
              </a:rPr>
              <a:t>Those interested in learning about the requirements for recertification – and specifically how ABPTS will be transitioning into the MOSC cycle from the current 10 year cycle.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946CFC4-53DF-4BF0-82B5-228AA2DE5305}"/>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10659AF4-CDD1-4594-8926-1E25608F06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C138787-4206-4A9A-959C-5B20BDA896D9}"/>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6A080F39-C12E-46D7-864E-09A148CCA2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Emphasis on that path – now switching to another path – residency programs.  </a:t>
            </a:r>
          </a:p>
          <a:p>
            <a:endParaRPr lang="en-US" altLang="en-US">
              <a:latin typeface="Times New Roman" panose="02020603050405020304" pitchFamily="18" charset="0"/>
            </a:endParaRPr>
          </a:p>
          <a:p>
            <a:r>
              <a:rPr lang="en-US" altLang="en-US">
                <a:latin typeface="Times New Roman" panose="02020603050405020304" pitchFamily="18" charset="0"/>
              </a:rPr>
              <a:t>If you are currently in you DPT entry level training – residencies are a way to meet the eligibility requirements in a fairly short period of time.</a:t>
            </a:r>
          </a:p>
          <a:p>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C138787-4206-4A9A-959C-5B20BDA896D9}"/>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6A080F39-C12E-46D7-864E-09A148CCA2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Emphasis on that path – now switching to another path – residency programs.  </a:t>
            </a:r>
          </a:p>
          <a:p>
            <a:endParaRPr lang="en-US" altLang="en-US">
              <a:latin typeface="Times New Roman" panose="02020603050405020304" pitchFamily="18" charset="0"/>
            </a:endParaRPr>
          </a:p>
          <a:p>
            <a:r>
              <a:rPr lang="en-US" altLang="en-US">
                <a:latin typeface="Times New Roman" panose="02020603050405020304" pitchFamily="18" charset="0"/>
              </a:rPr>
              <a:t>If you are currently in you DPT entry level training – residencies are a way to meet the eligibility requirements in a fairly short period of time.</a:t>
            </a:r>
          </a:p>
          <a:p>
            <a:endParaRPr lang="en-US" altLang="en-US">
              <a:latin typeface="Times New Roman" panose="02020603050405020304" pitchFamily="18" charset="0"/>
            </a:endParaRPr>
          </a:p>
        </p:txBody>
      </p:sp>
    </p:spTree>
    <p:extLst>
      <p:ext uri="{BB962C8B-B14F-4D97-AF65-F5344CB8AC3E}">
        <p14:creationId xmlns:p14="http://schemas.microsoft.com/office/powerpoint/2010/main" val="3597613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C38678A-1C4A-42AD-BEF3-8D823B343000}"/>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E3C4EC6B-EE75-4658-8CF8-5FA48E6087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8916" name="Slide Number Placeholder 3">
            <a:extLst>
              <a:ext uri="{FF2B5EF4-FFF2-40B4-BE49-F238E27FC236}">
                <a16:creationId xmlns:a16="http://schemas.microsoft.com/office/drawing/2014/main" id="{482BFEFF-D17A-4E9A-925F-5BCDE85312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6BAD4DE-F4E5-4BC3-8316-D67988F98DB0}" type="slidenum">
              <a:rPr lang="en-US" altLang="en-US">
                <a:latin typeface="Arial" panose="020B0604020202020204" pitchFamily="34" charset="0"/>
              </a:rPr>
              <a:pPr/>
              <a:t>15</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C38678A-1C4A-42AD-BEF3-8D823B343000}"/>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E3C4EC6B-EE75-4658-8CF8-5FA48E6087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8916" name="Slide Number Placeholder 3">
            <a:extLst>
              <a:ext uri="{FF2B5EF4-FFF2-40B4-BE49-F238E27FC236}">
                <a16:creationId xmlns:a16="http://schemas.microsoft.com/office/drawing/2014/main" id="{482BFEFF-D17A-4E9A-925F-5BCDE85312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6BAD4DE-F4E5-4BC3-8316-D67988F98DB0}" type="slidenum">
              <a:rPr lang="en-US" altLang="en-US">
                <a:latin typeface="Arial" panose="020B0604020202020204" pitchFamily="34" charset="0"/>
              </a:rPr>
              <a:pPr/>
              <a:t>16</a:t>
            </a:fld>
            <a:endParaRPr lang="en-US" altLang="en-US">
              <a:latin typeface="Arial" panose="020B0604020202020204" pitchFamily="34" charset="0"/>
            </a:endParaRPr>
          </a:p>
        </p:txBody>
      </p:sp>
    </p:spTree>
    <p:extLst>
      <p:ext uri="{BB962C8B-B14F-4D97-AF65-F5344CB8AC3E}">
        <p14:creationId xmlns:p14="http://schemas.microsoft.com/office/powerpoint/2010/main" val="69510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CFF4EC-F3A3-4603-8F10-DE35038C1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F142BDE-BB4B-4190-9C1D-52099CF6CCEB}"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43011" name="Rectangle 2">
            <a:extLst>
              <a:ext uri="{FF2B5EF4-FFF2-40B4-BE49-F238E27FC236}">
                <a16:creationId xmlns:a16="http://schemas.microsoft.com/office/drawing/2014/main" id="{55D27809-A3A3-4839-8188-8D0A2C9B1ABE}"/>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AA223A46-DA9D-4641-8B45-B0F1B7B0F2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8EAF728-7FF9-4696-9581-4DE6DB610804}"/>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3FE838E1-3ED7-4BB4-944B-C5723E1D5E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Mention poster –  addressed how to implement an online support / study group for preparation. Around 2105.</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105AC9EF-115C-466F-8A28-D25CFA47BA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6B89D61-6E81-4BC5-990C-BB24DCAD5A2D}" type="slidenum">
              <a:rPr lang="en-US" altLang="en-US">
                <a:latin typeface="Arial" panose="020B0604020202020204" pitchFamily="34" charset="0"/>
              </a:rPr>
              <a:pPr/>
              <a:t>23</a:t>
            </a:fld>
            <a:endParaRPr lang="en-US" altLang="en-US">
              <a:latin typeface="Arial" panose="020B0604020202020204" pitchFamily="34" charset="0"/>
            </a:endParaRPr>
          </a:p>
        </p:txBody>
      </p:sp>
      <p:sp>
        <p:nvSpPr>
          <p:cNvPr id="51203" name="Rectangle 2">
            <a:extLst>
              <a:ext uri="{FF2B5EF4-FFF2-40B4-BE49-F238E27FC236}">
                <a16:creationId xmlns:a16="http://schemas.microsoft.com/office/drawing/2014/main" id="{2D631925-D87E-496E-8D0A-97DA8B99AF45}"/>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C8610A5F-85CB-4E48-8CA2-20A22CFDF7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105AC9EF-115C-466F-8A28-D25CFA47BA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6B89D61-6E81-4BC5-990C-BB24DCAD5A2D}" type="slidenum">
              <a:rPr lang="en-US" altLang="en-US">
                <a:latin typeface="Arial" panose="020B0604020202020204" pitchFamily="34" charset="0"/>
              </a:rPr>
              <a:pPr/>
              <a:t>24</a:t>
            </a:fld>
            <a:endParaRPr lang="en-US" altLang="en-US">
              <a:latin typeface="Arial" panose="020B0604020202020204" pitchFamily="34" charset="0"/>
            </a:endParaRPr>
          </a:p>
        </p:txBody>
      </p:sp>
      <p:sp>
        <p:nvSpPr>
          <p:cNvPr id="51203" name="Rectangle 2">
            <a:extLst>
              <a:ext uri="{FF2B5EF4-FFF2-40B4-BE49-F238E27FC236}">
                <a16:creationId xmlns:a16="http://schemas.microsoft.com/office/drawing/2014/main" id="{2D631925-D87E-496E-8D0A-97DA8B99AF45}"/>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C8610A5F-85CB-4E48-8CA2-20A22CFDF7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402148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4421B7B-4853-442B-8158-F0977C46E140}"/>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0D64DA62-2C02-4BCA-A76C-55AECA590E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6AB9236-06DC-4353-A740-7AA32F448B24}"/>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FFB0D7AC-B4D6-4A5C-AD3E-CB73403A27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Specialists embody many important dimensions that are as pertinent today as they were 30 years ago.  </a:t>
            </a:r>
          </a:p>
        </p:txBody>
      </p:sp>
      <p:sp>
        <p:nvSpPr>
          <p:cNvPr id="15364" name="Slide Number Placeholder 3">
            <a:extLst>
              <a:ext uri="{FF2B5EF4-FFF2-40B4-BE49-F238E27FC236}">
                <a16:creationId xmlns:a16="http://schemas.microsoft.com/office/drawing/2014/main" id="{C092D458-CF60-4DDD-9B05-0D98B3DF3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F0B57CFE-6544-4A7E-8800-9BFD8E5A3CCB}" type="slidenum">
              <a:rPr lang="en-US" altLang="en-US">
                <a:latin typeface="Arial" panose="020B0604020202020204" pitchFamily="34" charset="0"/>
              </a:rPr>
              <a:pPr/>
              <a:t>3</a:t>
            </a:fld>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36E2D6E3-4270-4AC4-B992-3F3C4D0F47BB}"/>
              </a:ext>
            </a:extLst>
          </p:cNvPr>
          <p:cNvSpPr>
            <a:spLocks noGrp="1" noRot="1" noChangeAspect="1" noTextEdit="1"/>
          </p:cNvSpPr>
          <p:nvPr>
            <p:ph type="sldImg"/>
          </p:nvPr>
        </p:nvSpPr>
        <p:spPr bwMode="auto">
          <a:xfrm>
            <a:off x="381000" y="684213"/>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6BE5F32D-B2C1-48CB-B0FA-9A8F69F7E2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60000"/>
              </a:spcBef>
              <a:buFont typeface="Wingdings" panose="05000000000000000000" pitchFamily="2" charset="2"/>
              <a:buChar char="l"/>
            </a:pPr>
            <a:r>
              <a:rPr lang="en-US" altLang="en-US"/>
              <a:t>Direct patient care in the specialty area must include activities in each of the elements of patient/client management applicable to the specialty practice and included in the Description of Specialty Practice.</a:t>
            </a:r>
          </a:p>
          <a:p>
            <a:pPr eaLnBrk="1" hangingPunct="1">
              <a:spcBef>
                <a:spcPct val="60000"/>
              </a:spcBef>
              <a:buFont typeface="Wingdings" panose="05000000000000000000" pitchFamily="2" charset="2"/>
              <a:buChar char="l"/>
            </a:pPr>
            <a:r>
              <a:rPr lang="en-US" altLang="en-US"/>
              <a:t>Equivale</a:t>
            </a:r>
          </a:p>
        </p:txBody>
      </p:sp>
      <p:sp>
        <p:nvSpPr>
          <p:cNvPr id="25603" name="Slide Number Placeholder 3">
            <a:extLst>
              <a:ext uri="{FF2B5EF4-FFF2-40B4-BE49-F238E27FC236}">
                <a16:creationId xmlns:a16="http://schemas.microsoft.com/office/drawing/2014/main" id="{5EA5D853-B6E8-49C3-8001-BBD4747901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135A4A41-FE5D-4AA0-A3CA-9E8C16B2B0DC}" type="slidenum">
              <a:rPr lang="en-US" altLang="en-US">
                <a:latin typeface="Arial" panose="020B0604020202020204" pitchFamily="34" charset="0"/>
              </a:rPr>
              <a:pPr eaLnBrk="0" hangingPunct="0"/>
              <a:t>28</a:t>
            </a:fld>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8FFE5AF6-2E54-4ABE-86F6-9E833500DC25}"/>
              </a:ext>
            </a:extLst>
          </p:cNvPr>
          <p:cNvSpPr>
            <a:spLocks noGrp="1" noRot="1" noChangeAspect="1" noTextEdit="1"/>
          </p:cNvSpPr>
          <p:nvPr>
            <p:ph type="sldImg"/>
          </p:nvPr>
        </p:nvSpPr>
        <p:spPr bwMode="auto">
          <a:xfrm>
            <a:off x="381000" y="684213"/>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id="{67334183-FB19-4C6D-B691-A7F77A793A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sz="800" b="1" u="sng"/>
              <a:t>Recommendations:</a:t>
            </a:r>
            <a:endParaRPr lang="en-US" altLang="en-US" sz="800"/>
          </a:p>
          <a:p>
            <a:pPr eaLnBrk="1" hangingPunct="1">
              <a:lnSpc>
                <a:spcPct val="80000"/>
              </a:lnSpc>
              <a:spcBef>
                <a:spcPct val="0"/>
              </a:spcBef>
            </a:pPr>
            <a:r>
              <a:rPr lang="en-US" altLang="en-US" sz="800"/>
              <a:t>1.      Demonstration of a certified specialist’s commitment to life-long learning should mimic the information captured in the current PDP.  </a:t>
            </a:r>
          </a:p>
          <a:p>
            <a:pPr eaLnBrk="1" hangingPunct="1">
              <a:lnSpc>
                <a:spcPct val="80000"/>
              </a:lnSpc>
              <a:spcBef>
                <a:spcPct val="0"/>
              </a:spcBef>
            </a:pPr>
            <a:r>
              <a:rPr lang="en-US" altLang="en-US" sz="800"/>
              <a:t>2.      The PDP current point system should not be continued in the new model.  </a:t>
            </a:r>
          </a:p>
          <a:p>
            <a:pPr eaLnBrk="1" hangingPunct="1">
              <a:lnSpc>
                <a:spcPct val="80000"/>
              </a:lnSpc>
              <a:spcBef>
                <a:spcPct val="0"/>
              </a:spcBef>
            </a:pPr>
            <a:r>
              <a:rPr lang="en-US" altLang="en-US" sz="800"/>
              <a:t> </a:t>
            </a:r>
          </a:p>
          <a:p>
            <a:pPr eaLnBrk="1" hangingPunct="1">
              <a:lnSpc>
                <a:spcPct val="80000"/>
              </a:lnSpc>
              <a:spcBef>
                <a:spcPct val="0"/>
              </a:spcBef>
            </a:pPr>
            <a:r>
              <a:rPr lang="en-US" altLang="en-US" sz="800"/>
              <a:t> </a:t>
            </a:r>
          </a:p>
          <a:p>
            <a:pPr eaLnBrk="1" hangingPunct="1">
              <a:lnSpc>
                <a:spcPct val="80000"/>
              </a:lnSpc>
              <a:spcBef>
                <a:spcPct val="0"/>
              </a:spcBef>
            </a:pPr>
            <a:r>
              <a:rPr lang="en-US" altLang="en-US" sz="800"/>
              <a:t>3.      Recommend increased flexibility and more direct examples of what would be acceptable while maintaining the current categories for research and practice.</a:t>
            </a:r>
          </a:p>
          <a:p>
            <a:pPr eaLnBrk="1" hangingPunct="1">
              <a:lnSpc>
                <a:spcPct val="80000"/>
              </a:lnSpc>
              <a:spcBef>
                <a:spcPct val="0"/>
              </a:spcBef>
            </a:pPr>
            <a:r>
              <a:rPr lang="en-US" altLang="en-US" sz="800"/>
              <a:t>a.      Acceptable activities would need to go beyond simple attendance at continuing education workshops.  Activities should include: continuing education coursework, publications, presentations, clinical instruction, or teaching.  </a:t>
            </a:r>
          </a:p>
          <a:p>
            <a:pPr eaLnBrk="1" hangingPunct="1">
              <a:lnSpc>
                <a:spcPct val="80000"/>
              </a:lnSpc>
              <a:spcBef>
                <a:spcPct val="0"/>
              </a:spcBef>
            </a:pPr>
            <a:r>
              <a:rPr lang="en-US" altLang="en-US" sz="800"/>
              <a:t>4.      An individual must demonstrate how their participation in the various activities contributed in some way to the profession.  </a:t>
            </a:r>
          </a:p>
          <a:p>
            <a:pPr eaLnBrk="1" hangingPunct="1">
              <a:lnSpc>
                <a:spcPct val="80000"/>
              </a:lnSpc>
              <a:spcBef>
                <a:spcPct val="0"/>
              </a:spcBef>
            </a:pPr>
            <a:r>
              <a:rPr lang="en-US" altLang="en-US" sz="800"/>
              <a:t>5.      Documentation of activities should be submitted on an annual basis, covering multiple activities.  However, if special circumstances arise for candidates that prohibit an annual submission, it should be taken this into consideration and a extension or waiver for the year would be  appropriately granted. </a:t>
            </a:r>
          </a:p>
          <a:p>
            <a:pPr eaLnBrk="1" hangingPunct="1">
              <a:lnSpc>
                <a:spcPct val="80000"/>
              </a:lnSpc>
              <a:spcBef>
                <a:spcPct val="0"/>
              </a:spcBef>
            </a:pPr>
            <a:r>
              <a:rPr lang="en-US" altLang="en-US" sz="800"/>
              <a:t>6.      Staff will put together a proposed schedule, including activity areas to be covered by certified specialists, based on the current activity listings in specialty PDP summary worksheets.  </a:t>
            </a:r>
          </a:p>
          <a:p>
            <a:pPr eaLnBrk="1" hangingPunct="1">
              <a:lnSpc>
                <a:spcPct val="80000"/>
              </a:lnSpc>
              <a:spcBef>
                <a:spcPct val="0"/>
              </a:spcBef>
            </a:pPr>
            <a:r>
              <a:rPr lang="en-US" altLang="en-US" sz="800"/>
              <a:t>7.      Staff will continue to work with APTA’s IT Department to determine how best to secure a web-based system to track continuing competence in a specialty area.  </a:t>
            </a:r>
          </a:p>
          <a:p>
            <a:pPr eaLnBrk="1" hangingPunct="1">
              <a:lnSpc>
                <a:spcPct val="80000"/>
              </a:lnSpc>
              <a:spcBef>
                <a:spcPct val="0"/>
              </a:spcBef>
            </a:pPr>
            <a:r>
              <a:rPr lang="en-US" altLang="en-US" sz="800"/>
              <a:t>                                                  i.    The web-based system should provide an individual account tracking </a:t>
            </a:r>
          </a:p>
          <a:p>
            <a:pPr eaLnBrk="1" hangingPunct="1">
              <a:lnSpc>
                <a:spcPct val="80000"/>
              </a:lnSpc>
              <a:spcBef>
                <a:spcPct val="0"/>
              </a:spcBef>
            </a:pPr>
            <a:r>
              <a:rPr lang="en-US" altLang="en-US" sz="800"/>
              <a:t>mechanism for each specialist to record professional development activities during years 1-7 of their certification cycle. </a:t>
            </a:r>
          </a:p>
          <a:p>
            <a:pPr eaLnBrk="1" hangingPunct="1">
              <a:lnSpc>
                <a:spcPct val="80000"/>
              </a:lnSpc>
              <a:spcBef>
                <a:spcPct val="0"/>
              </a:spcBef>
            </a:pPr>
            <a:r>
              <a:rPr lang="en-US" altLang="en-US" sz="800"/>
              <a:t>                                                ii.      System should be a component of APTA’s Learning Center.  However, the </a:t>
            </a:r>
          </a:p>
          <a:p>
            <a:pPr eaLnBrk="1" hangingPunct="1">
              <a:lnSpc>
                <a:spcPct val="80000"/>
              </a:lnSpc>
              <a:spcBef>
                <a:spcPct val="0"/>
              </a:spcBef>
            </a:pPr>
            <a:r>
              <a:rPr lang="en-US" altLang="en-US" sz="800"/>
              <a:t>development of this module within the Learning Center is currently on hold.  Staff will continue to communicate with APTA’s Professional Development Committee to assure we are kept up-to-date on current timelines and developments.</a:t>
            </a:r>
          </a:p>
          <a:p>
            <a:pPr eaLnBrk="1" hangingPunct="1">
              <a:lnSpc>
                <a:spcPct val="80000"/>
              </a:lnSpc>
              <a:spcBef>
                <a:spcPct val="0"/>
              </a:spcBef>
            </a:pPr>
            <a:r>
              <a:rPr lang="en-US" altLang="en-US" sz="800"/>
              <a:t>8.      There is NOT an hour requirement in this area but the specialist must show evidence of </a:t>
            </a:r>
          </a:p>
          <a:p>
            <a:pPr eaLnBrk="1" hangingPunct="1">
              <a:lnSpc>
                <a:spcPct val="80000"/>
              </a:lnSpc>
              <a:spcBef>
                <a:spcPct val="0"/>
              </a:spcBef>
            </a:pPr>
            <a:r>
              <a:rPr lang="en-US" altLang="en-US" sz="800"/>
              <a:t>       professional development activities with, at minimum, annual documentation of   </a:t>
            </a:r>
          </a:p>
          <a:p>
            <a:pPr eaLnBrk="1" hangingPunct="1">
              <a:lnSpc>
                <a:spcPct val="80000"/>
              </a:lnSpc>
              <a:spcBef>
                <a:spcPct val="0"/>
              </a:spcBef>
            </a:pPr>
            <a:r>
              <a:rPr lang="en-US" altLang="en-US" sz="800"/>
              <a:t>       professional development activities.  These activities include continuing education  </a:t>
            </a:r>
          </a:p>
          <a:p>
            <a:pPr eaLnBrk="1" hangingPunct="1">
              <a:lnSpc>
                <a:spcPct val="80000"/>
              </a:lnSpc>
              <a:spcBef>
                <a:spcPct val="0"/>
              </a:spcBef>
            </a:pPr>
            <a:r>
              <a:rPr lang="en-US" altLang="en-US" sz="800"/>
              <a:t>       coursework, publications, presentations, clinical instruction, or teaching.</a:t>
            </a:r>
          </a:p>
          <a:p>
            <a:pPr eaLnBrk="1" hangingPunct="1">
              <a:lnSpc>
                <a:spcPct val="80000"/>
              </a:lnSpc>
              <a:spcBef>
                <a:spcPct val="0"/>
              </a:spcBef>
            </a:pPr>
            <a:r>
              <a:rPr lang="en-US" altLang="en-US" sz="800" b="1"/>
              <a:t> </a:t>
            </a:r>
            <a:endParaRPr lang="en-US" altLang="en-US" sz="800"/>
          </a:p>
          <a:p>
            <a:pPr eaLnBrk="1" hangingPunct="1">
              <a:lnSpc>
                <a:spcPct val="80000"/>
              </a:lnSpc>
              <a:spcBef>
                <a:spcPct val="0"/>
              </a:spcBef>
            </a:pPr>
            <a:endParaRPr lang="en-US" altLang="en-US" sz="800"/>
          </a:p>
        </p:txBody>
      </p:sp>
      <p:sp>
        <p:nvSpPr>
          <p:cNvPr id="27651" name="Slide Number Placeholder 3">
            <a:extLst>
              <a:ext uri="{FF2B5EF4-FFF2-40B4-BE49-F238E27FC236}">
                <a16:creationId xmlns:a16="http://schemas.microsoft.com/office/drawing/2014/main" id="{7485BA77-837E-42B5-94A3-B1A879D166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1F4A3909-EC46-43D7-9F2E-CF391D98E1A0}" type="slidenum">
              <a:rPr lang="en-US" altLang="en-US">
                <a:latin typeface="Arial" panose="020B0604020202020204" pitchFamily="34" charset="0"/>
              </a:rPr>
              <a:pPr eaLnBrk="0" hangingPunct="0"/>
              <a:t>29</a:t>
            </a:fld>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8FFE5AF6-2E54-4ABE-86F6-9E833500DC25}"/>
              </a:ext>
            </a:extLst>
          </p:cNvPr>
          <p:cNvSpPr>
            <a:spLocks noGrp="1" noRot="1" noChangeAspect="1" noTextEdit="1"/>
          </p:cNvSpPr>
          <p:nvPr>
            <p:ph type="sldImg"/>
          </p:nvPr>
        </p:nvSpPr>
        <p:spPr bwMode="auto">
          <a:xfrm>
            <a:off x="381000" y="684213"/>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id="{67334183-FB19-4C6D-B691-A7F77A793A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sz="800" b="1" u="sng"/>
              <a:t>Recommendations:</a:t>
            </a:r>
            <a:endParaRPr lang="en-US" altLang="en-US" sz="800"/>
          </a:p>
          <a:p>
            <a:pPr eaLnBrk="1" hangingPunct="1">
              <a:lnSpc>
                <a:spcPct val="80000"/>
              </a:lnSpc>
              <a:spcBef>
                <a:spcPct val="0"/>
              </a:spcBef>
            </a:pPr>
            <a:r>
              <a:rPr lang="en-US" altLang="en-US" sz="800"/>
              <a:t>1.      Demonstration of a certified specialist’s commitment to life-long learning should mimic the information captured in the current PDP.  </a:t>
            </a:r>
          </a:p>
          <a:p>
            <a:pPr eaLnBrk="1" hangingPunct="1">
              <a:lnSpc>
                <a:spcPct val="80000"/>
              </a:lnSpc>
              <a:spcBef>
                <a:spcPct val="0"/>
              </a:spcBef>
            </a:pPr>
            <a:r>
              <a:rPr lang="en-US" altLang="en-US" sz="800"/>
              <a:t>2.      The PDP current point system should not be continued in the new model.  </a:t>
            </a:r>
          </a:p>
          <a:p>
            <a:pPr eaLnBrk="1" hangingPunct="1">
              <a:lnSpc>
                <a:spcPct val="80000"/>
              </a:lnSpc>
              <a:spcBef>
                <a:spcPct val="0"/>
              </a:spcBef>
            </a:pPr>
            <a:r>
              <a:rPr lang="en-US" altLang="en-US" sz="800"/>
              <a:t> </a:t>
            </a:r>
          </a:p>
          <a:p>
            <a:pPr eaLnBrk="1" hangingPunct="1">
              <a:lnSpc>
                <a:spcPct val="80000"/>
              </a:lnSpc>
              <a:spcBef>
                <a:spcPct val="0"/>
              </a:spcBef>
            </a:pPr>
            <a:r>
              <a:rPr lang="en-US" altLang="en-US" sz="800"/>
              <a:t> </a:t>
            </a:r>
          </a:p>
          <a:p>
            <a:pPr eaLnBrk="1" hangingPunct="1">
              <a:lnSpc>
                <a:spcPct val="80000"/>
              </a:lnSpc>
              <a:spcBef>
                <a:spcPct val="0"/>
              </a:spcBef>
            </a:pPr>
            <a:r>
              <a:rPr lang="en-US" altLang="en-US" sz="800"/>
              <a:t>3.      Recommend increased flexibility and more direct examples of what would be acceptable while maintaining the current categories for research and practice.</a:t>
            </a:r>
          </a:p>
          <a:p>
            <a:pPr eaLnBrk="1" hangingPunct="1">
              <a:lnSpc>
                <a:spcPct val="80000"/>
              </a:lnSpc>
              <a:spcBef>
                <a:spcPct val="0"/>
              </a:spcBef>
            </a:pPr>
            <a:r>
              <a:rPr lang="en-US" altLang="en-US" sz="800"/>
              <a:t>a.      Acceptable activities would need to go beyond simple attendance at continuing education workshops.  Activities should include: continuing education coursework, publications, presentations, clinical instruction, or teaching.  </a:t>
            </a:r>
          </a:p>
          <a:p>
            <a:pPr eaLnBrk="1" hangingPunct="1">
              <a:lnSpc>
                <a:spcPct val="80000"/>
              </a:lnSpc>
              <a:spcBef>
                <a:spcPct val="0"/>
              </a:spcBef>
            </a:pPr>
            <a:r>
              <a:rPr lang="en-US" altLang="en-US" sz="800"/>
              <a:t>4.      An individual must demonstrate how their participation in the various activities contributed in some way to the profession.  </a:t>
            </a:r>
          </a:p>
          <a:p>
            <a:pPr eaLnBrk="1" hangingPunct="1">
              <a:lnSpc>
                <a:spcPct val="80000"/>
              </a:lnSpc>
              <a:spcBef>
                <a:spcPct val="0"/>
              </a:spcBef>
            </a:pPr>
            <a:r>
              <a:rPr lang="en-US" altLang="en-US" sz="800"/>
              <a:t>5.      Documentation of activities should be submitted on an annual basis, covering multiple activities.  However, if special circumstances arise for candidates that prohibit an annual submission, it should be taken this into consideration and a extension or waiver for the year would be  appropriately granted. </a:t>
            </a:r>
          </a:p>
          <a:p>
            <a:pPr eaLnBrk="1" hangingPunct="1">
              <a:lnSpc>
                <a:spcPct val="80000"/>
              </a:lnSpc>
              <a:spcBef>
                <a:spcPct val="0"/>
              </a:spcBef>
            </a:pPr>
            <a:r>
              <a:rPr lang="en-US" altLang="en-US" sz="800"/>
              <a:t>6.      Staff will put together a proposed schedule, including activity areas to be covered by certified specialists, based on the current activity listings in specialty PDP summary worksheets.  </a:t>
            </a:r>
          </a:p>
          <a:p>
            <a:pPr eaLnBrk="1" hangingPunct="1">
              <a:lnSpc>
                <a:spcPct val="80000"/>
              </a:lnSpc>
              <a:spcBef>
                <a:spcPct val="0"/>
              </a:spcBef>
            </a:pPr>
            <a:r>
              <a:rPr lang="en-US" altLang="en-US" sz="800"/>
              <a:t>7.      Staff will continue to work with APTA’s IT Department to determine how best to secure a web-based system to track continuing competence in a specialty area.  </a:t>
            </a:r>
          </a:p>
          <a:p>
            <a:pPr eaLnBrk="1" hangingPunct="1">
              <a:lnSpc>
                <a:spcPct val="80000"/>
              </a:lnSpc>
              <a:spcBef>
                <a:spcPct val="0"/>
              </a:spcBef>
            </a:pPr>
            <a:r>
              <a:rPr lang="en-US" altLang="en-US" sz="800"/>
              <a:t>                                                  i.    The web-based system should provide an individual account tracking </a:t>
            </a:r>
          </a:p>
          <a:p>
            <a:pPr eaLnBrk="1" hangingPunct="1">
              <a:lnSpc>
                <a:spcPct val="80000"/>
              </a:lnSpc>
              <a:spcBef>
                <a:spcPct val="0"/>
              </a:spcBef>
            </a:pPr>
            <a:r>
              <a:rPr lang="en-US" altLang="en-US" sz="800"/>
              <a:t>mechanism for each specialist to record professional development activities during years 1-7 of their certification cycle. </a:t>
            </a:r>
          </a:p>
          <a:p>
            <a:pPr eaLnBrk="1" hangingPunct="1">
              <a:lnSpc>
                <a:spcPct val="80000"/>
              </a:lnSpc>
              <a:spcBef>
                <a:spcPct val="0"/>
              </a:spcBef>
            </a:pPr>
            <a:r>
              <a:rPr lang="en-US" altLang="en-US" sz="800"/>
              <a:t>                                                ii.      System should be a component of APTA’s Learning Center.  However, the </a:t>
            </a:r>
          </a:p>
          <a:p>
            <a:pPr eaLnBrk="1" hangingPunct="1">
              <a:lnSpc>
                <a:spcPct val="80000"/>
              </a:lnSpc>
              <a:spcBef>
                <a:spcPct val="0"/>
              </a:spcBef>
            </a:pPr>
            <a:r>
              <a:rPr lang="en-US" altLang="en-US" sz="800"/>
              <a:t>development of this module within the Learning Center is currently on hold.  Staff will continue to communicate with APTA’s Professional Development Committee to assure we are kept up-to-date on current timelines and developments.</a:t>
            </a:r>
          </a:p>
          <a:p>
            <a:pPr eaLnBrk="1" hangingPunct="1">
              <a:lnSpc>
                <a:spcPct val="80000"/>
              </a:lnSpc>
              <a:spcBef>
                <a:spcPct val="0"/>
              </a:spcBef>
            </a:pPr>
            <a:r>
              <a:rPr lang="en-US" altLang="en-US" sz="800"/>
              <a:t>8.      There is NOT an hour requirement in this area but the specialist must show evidence of </a:t>
            </a:r>
          </a:p>
          <a:p>
            <a:pPr eaLnBrk="1" hangingPunct="1">
              <a:lnSpc>
                <a:spcPct val="80000"/>
              </a:lnSpc>
              <a:spcBef>
                <a:spcPct val="0"/>
              </a:spcBef>
            </a:pPr>
            <a:r>
              <a:rPr lang="en-US" altLang="en-US" sz="800"/>
              <a:t>       professional development activities with, at minimum, annual documentation of   </a:t>
            </a:r>
          </a:p>
          <a:p>
            <a:pPr eaLnBrk="1" hangingPunct="1">
              <a:lnSpc>
                <a:spcPct val="80000"/>
              </a:lnSpc>
              <a:spcBef>
                <a:spcPct val="0"/>
              </a:spcBef>
            </a:pPr>
            <a:r>
              <a:rPr lang="en-US" altLang="en-US" sz="800"/>
              <a:t>       professional development activities.  These activities include continuing education  </a:t>
            </a:r>
          </a:p>
          <a:p>
            <a:pPr eaLnBrk="1" hangingPunct="1">
              <a:lnSpc>
                <a:spcPct val="80000"/>
              </a:lnSpc>
              <a:spcBef>
                <a:spcPct val="0"/>
              </a:spcBef>
            </a:pPr>
            <a:r>
              <a:rPr lang="en-US" altLang="en-US" sz="800"/>
              <a:t>       coursework, publications, presentations, clinical instruction, or teaching.</a:t>
            </a:r>
          </a:p>
          <a:p>
            <a:pPr eaLnBrk="1" hangingPunct="1">
              <a:lnSpc>
                <a:spcPct val="80000"/>
              </a:lnSpc>
              <a:spcBef>
                <a:spcPct val="0"/>
              </a:spcBef>
            </a:pPr>
            <a:r>
              <a:rPr lang="en-US" altLang="en-US" sz="800" b="1"/>
              <a:t> </a:t>
            </a:r>
            <a:endParaRPr lang="en-US" altLang="en-US" sz="800"/>
          </a:p>
          <a:p>
            <a:pPr eaLnBrk="1" hangingPunct="1">
              <a:lnSpc>
                <a:spcPct val="80000"/>
              </a:lnSpc>
              <a:spcBef>
                <a:spcPct val="0"/>
              </a:spcBef>
            </a:pPr>
            <a:endParaRPr lang="en-US" altLang="en-US" sz="800"/>
          </a:p>
        </p:txBody>
      </p:sp>
      <p:sp>
        <p:nvSpPr>
          <p:cNvPr id="27651" name="Slide Number Placeholder 3">
            <a:extLst>
              <a:ext uri="{FF2B5EF4-FFF2-40B4-BE49-F238E27FC236}">
                <a16:creationId xmlns:a16="http://schemas.microsoft.com/office/drawing/2014/main" id="{7485BA77-837E-42B5-94A3-B1A879D166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1F4A3909-EC46-43D7-9F2E-CF391D98E1A0}" type="slidenum">
              <a:rPr lang="en-US" altLang="en-US">
                <a:latin typeface="Arial" panose="020B0604020202020204" pitchFamily="34" charset="0"/>
              </a:rPr>
              <a:pPr eaLnBrk="0" hangingPunct="0"/>
              <a:t>30</a:t>
            </a:fld>
            <a:endParaRPr lang="en-US" altLang="en-US">
              <a:latin typeface="Arial" panose="020B0604020202020204" pitchFamily="34" charset="0"/>
            </a:endParaRPr>
          </a:p>
        </p:txBody>
      </p:sp>
    </p:spTree>
    <p:extLst>
      <p:ext uri="{BB962C8B-B14F-4D97-AF65-F5344CB8AC3E}">
        <p14:creationId xmlns:p14="http://schemas.microsoft.com/office/powerpoint/2010/main" val="2154633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93C8F36D-3CB1-4FFE-BBB9-F033F7A04A7F}"/>
              </a:ext>
            </a:extLst>
          </p:cNvPr>
          <p:cNvSpPr>
            <a:spLocks noGrp="1" noRot="1" noChangeAspect="1" noTextEdit="1"/>
          </p:cNvSpPr>
          <p:nvPr>
            <p:ph type="sldImg"/>
          </p:nvPr>
        </p:nvSpPr>
        <p:spPr bwMode="auto">
          <a:xfrm>
            <a:off x="381000" y="684213"/>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id="{83B1F8C9-D527-4254-AB43-901BCA3241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a:t>
            </a:r>
            <a:r>
              <a:rPr lang="en-US" altLang="en-US" sz="800"/>
              <a:t>emonstrate continued competency in general areas of the profession, such as knowledge areas, professional roles and responsibilities, coordination/communication/ documentation, and patient/client related instruction.  </a:t>
            </a:r>
          </a:p>
          <a:p>
            <a:pPr eaLnBrk="1" hangingPunct="1">
              <a:spcBef>
                <a:spcPct val="0"/>
              </a:spcBef>
            </a:pPr>
            <a:endParaRPr lang="en-US" altLang="en-US"/>
          </a:p>
        </p:txBody>
      </p:sp>
      <p:sp>
        <p:nvSpPr>
          <p:cNvPr id="41987" name="Slide Number Placeholder 3">
            <a:extLst>
              <a:ext uri="{FF2B5EF4-FFF2-40B4-BE49-F238E27FC236}">
                <a16:creationId xmlns:a16="http://schemas.microsoft.com/office/drawing/2014/main" id="{A337DC71-1C9E-44F6-82D4-79A6EFCEA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794FB387-8068-4071-B50D-A91BF3AB44DF}" type="slidenum">
              <a:rPr lang="en-US" altLang="en-US">
                <a:latin typeface="Arial" panose="020B0604020202020204" pitchFamily="34" charset="0"/>
              </a:rPr>
              <a:pPr eaLnBrk="0" hangingPunct="0"/>
              <a:t>31</a:t>
            </a:fld>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D0F763B-3501-46BD-BE39-A141F22933A0}"/>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0104EFCC-A4FC-4E2B-8EF8-D6A21FDBCC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B96B38C-0403-4AAE-A110-489DECFC1B00}"/>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1F6F8A2C-3F2D-46D8-8522-FA1A30256F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679CAA3-7881-45E4-8B5D-B3DABA409D86}"/>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2204003E-60C1-44CF-A2F3-B307F3C6DA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A2BD219-DBA0-476E-8469-2640E48EB30D}"/>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18EEBC69-8B48-4981-8230-5FCC6F0B50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9BA43A28-0D9E-43A2-9970-4684B8811607}"/>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C98E5A40-F2CB-4DDD-B2D5-156CDC465A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Once start the process – you will part of ongoing development activities.</a:t>
            </a:r>
          </a:p>
        </p:txBody>
      </p:sp>
      <p:sp>
        <p:nvSpPr>
          <p:cNvPr id="71684" name="Slide Number Placeholder 3">
            <a:extLst>
              <a:ext uri="{FF2B5EF4-FFF2-40B4-BE49-F238E27FC236}">
                <a16:creationId xmlns:a16="http://schemas.microsoft.com/office/drawing/2014/main" id="{C7013221-69BC-4431-9F7E-280467AE44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4C3CAB6-5F10-4184-A537-C335CD2FBC16}" type="slidenum">
              <a:rPr lang="en-US" altLang="en-US">
                <a:latin typeface="Arial" panose="020B0604020202020204" pitchFamily="34" charset="0"/>
              </a:rPr>
              <a:pPr/>
              <a:t>41</a:t>
            </a:fld>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ECF0D1F-EB10-434A-8EBB-814E5AF39C51}"/>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D3E0F956-F690-49E7-AA33-F9090A0894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500">
              <a:latin typeface="Verdana" panose="020B0604030504040204" pitchFamily="34" charset="0"/>
              <a:cs typeface="Arial" panose="020B0604020202020204" pitchFamily="34" charset="0"/>
            </a:endParaRPr>
          </a:p>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8EE611BE-4BB1-448F-B3A4-8F5B9AE3AE44}"/>
              </a:ext>
            </a:extLst>
          </p:cNvPr>
          <p:cNvSpPr txBox="1">
            <a:spLocks noGrp="1" noChangeArrowheads="1"/>
          </p:cNvSpPr>
          <p:nvPr/>
        </p:nvSpPr>
        <p:spPr bwMode="auto">
          <a:xfrm>
            <a:off x="4144963" y="9120188"/>
            <a:ext cx="3170237"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7" tIns="47873" rIns="95747" bIns="47873" anchor="b"/>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r"/>
            <a:fld id="{4BC25674-CA12-4A1F-8E15-E950C08B696D}" type="slidenum">
              <a:rPr lang="en-US" altLang="en-US" sz="1300">
                <a:latin typeface="Arial" panose="020B0604020202020204" pitchFamily="34" charset="0"/>
              </a:rPr>
              <a:pPr algn="r"/>
              <a:t>4</a:t>
            </a:fld>
            <a:endParaRPr lang="en-US" altLang="en-US" sz="1300">
              <a:latin typeface="Arial" panose="020B0604020202020204" pitchFamily="34" charset="0"/>
            </a:endParaRPr>
          </a:p>
        </p:txBody>
      </p:sp>
      <p:sp>
        <p:nvSpPr>
          <p:cNvPr id="17411" name="Rectangle 2">
            <a:extLst>
              <a:ext uri="{FF2B5EF4-FFF2-40B4-BE49-F238E27FC236}">
                <a16:creationId xmlns:a16="http://schemas.microsoft.com/office/drawing/2014/main" id="{8B3F3E59-AD37-48E5-840D-64C6B3F3EA53}"/>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DCA70EBC-D484-42AD-B8C3-687CDAA3BD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It</a:t>
            </a:r>
            <a:r>
              <a:rPr lang="ja-JP" altLang="en-US">
                <a:latin typeface="Times New Roman" panose="02020603050405020304" pitchFamily="18" charset="0"/>
              </a:rPr>
              <a:t>’</a:t>
            </a:r>
            <a:r>
              <a:rPr lang="en-US" altLang="ja-JP">
                <a:latin typeface="Times New Roman" panose="02020603050405020304" pitchFamily="18" charset="0"/>
              </a:rPr>
              <a:t>s remarkable how post professional opportunities have expanded and grown in thirty years.  </a:t>
            </a:r>
            <a:endParaRPr lang="en-US" altLang="en-US">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E40580D3-F678-4F93-928E-32CC42CEB07D}"/>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4F9FD62B-D932-48D4-8859-E0D6D25FCC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C3F5E4DD-FEB1-4C14-9128-A155D53430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EF178D2-D4C2-447F-9352-F14ABC547FE4}" type="slidenum">
              <a:rPr lang="en-US" altLang="en-US">
                <a:latin typeface="Arial" panose="020B0604020202020204" pitchFamily="34" charset="0"/>
              </a:rPr>
              <a:pPr/>
              <a:t>46</a:t>
            </a:fld>
            <a:endParaRPr lang="en-US" altLang="en-US">
              <a:latin typeface="Arial" panose="020B0604020202020204" pitchFamily="34" charset="0"/>
            </a:endParaRPr>
          </a:p>
        </p:txBody>
      </p:sp>
      <p:sp>
        <p:nvSpPr>
          <p:cNvPr id="81923" name="Rectangle 2">
            <a:extLst>
              <a:ext uri="{FF2B5EF4-FFF2-40B4-BE49-F238E27FC236}">
                <a16:creationId xmlns:a16="http://schemas.microsoft.com/office/drawing/2014/main" id="{C4B53610-B44F-4CA9-A3C8-646EADFE2DD6}"/>
              </a:ext>
            </a:extLst>
          </p:cNvPr>
          <p:cNvSpPr>
            <a:spLocks noGrp="1" noRot="1" noChangeAspect="1" noChangeArrowheads="1" noTextEdit="1"/>
          </p:cNvSpPr>
          <p:nvPr>
            <p:ph type="sldImg"/>
          </p:nvPr>
        </p:nvSpPr>
        <p:spPr>
          <a:xfrm>
            <a:off x="458788" y="719138"/>
            <a:ext cx="6400800" cy="3600450"/>
          </a:xfrm>
          <a:solidFill>
            <a:srgbClr val="FFFFFF"/>
          </a:solidFill>
          <a:ln/>
        </p:spPr>
      </p:sp>
      <p:sp>
        <p:nvSpPr>
          <p:cNvPr id="81924" name="Rectangle 3">
            <a:extLst>
              <a:ext uri="{FF2B5EF4-FFF2-40B4-BE49-F238E27FC236}">
                <a16:creationId xmlns:a16="http://schemas.microsoft.com/office/drawing/2014/main" id="{9E600487-ED72-4960-9346-CF248C7EFF77}"/>
              </a:ext>
            </a:extLst>
          </p:cNvPr>
          <p:cNvSpPr>
            <a:spLocks noGrp="1" noChangeArrowheads="1"/>
          </p:cNvSpPr>
          <p:nvPr>
            <p:ph type="body" idx="1"/>
          </p:nvPr>
        </p:nvSpPr>
        <p:spPr>
          <a:solidFill>
            <a:srgbClr val="FFFFFF"/>
          </a:solidFill>
          <a:ln>
            <a:solidFill>
              <a:srgbClr val="000000"/>
            </a:solidFill>
          </a:ln>
        </p:spPr>
        <p:txBody>
          <a:bodyPr/>
          <a:lstStyle/>
          <a:p>
            <a:pPr>
              <a:buFontTx/>
              <a:buChar char="•"/>
            </a:pPr>
            <a:endParaRPr lang="en-US" altLang="en-US" sz="1500">
              <a:latin typeface="Verdana" panose="020B0604030504040204" pitchFamily="34" charset="0"/>
              <a:cs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701B320-8632-4567-9824-52D7612B9B30}"/>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4237F6F0-0DDA-446F-8FE8-3CBED9948F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0FFBF72-DFB5-46E9-A1F5-528C6DB2975B}"/>
              </a:ext>
            </a:extLst>
          </p:cNvPr>
          <p:cNvSpPr>
            <a:spLocks noGrp="1" noRot="1" noChangeAspect="1" noChangeArrowheads="1" noTextEdit="1"/>
          </p:cNvSpPr>
          <p:nvPr>
            <p:ph type="sldImg"/>
          </p:nvPr>
        </p:nvSpPr>
        <p:spPr>
          <a:ln/>
        </p:spPr>
      </p:sp>
      <p:sp>
        <p:nvSpPr>
          <p:cNvPr id="97283" name="Rectangle 3">
            <a:extLst>
              <a:ext uri="{FF2B5EF4-FFF2-40B4-BE49-F238E27FC236}">
                <a16:creationId xmlns:a16="http://schemas.microsoft.com/office/drawing/2014/main" id="{7A041F90-4722-4C98-BAF6-8DD163953D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09B5406-E015-476B-B332-2A2B345F9153}"/>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37A1C8E4-3554-4926-949B-758557E34A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Talk about accreditation process for board certification. The </a:t>
            </a:r>
            <a:r>
              <a:rPr lang="en-US" altLang="en-US" b="1">
                <a:latin typeface="Times New Roman" panose="02020603050405020304" pitchFamily="18" charset="0"/>
              </a:rPr>
              <a:t>National Commission for Certifying Agencies </a:t>
            </a:r>
            <a:r>
              <a:rPr lang="en-US" altLang="en-US">
                <a:latin typeface="Times New Roman" panose="02020603050405020304" pitchFamily="18" charset="0"/>
              </a:rPr>
              <a:t>(NCCA) exists to help ensure the health, welfare, and safety of the public through the accreditation of certification programs/organizations that assess professional competence. Certification programs that receive NCCA Accreditation demonstrate compliance with the NCCA</a:t>
            </a:r>
            <a:r>
              <a:rPr lang="ja-JP" altLang="en-US">
                <a:latin typeface="Times New Roman" panose="02020603050405020304" pitchFamily="18" charset="0"/>
              </a:rPr>
              <a:t>’</a:t>
            </a:r>
            <a:r>
              <a:rPr lang="en-US" altLang="ja-JP">
                <a:latin typeface="Times New Roman" panose="02020603050405020304" pitchFamily="18" charset="0"/>
              </a:rPr>
              <a:t>s Standards for the Accreditation of Certification Programs, which were the first standards for professional certification programs developed by the industry.</a:t>
            </a:r>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8EE611BE-4BB1-448F-B3A4-8F5B9AE3AE44}"/>
              </a:ext>
            </a:extLst>
          </p:cNvPr>
          <p:cNvSpPr txBox="1">
            <a:spLocks noGrp="1" noChangeArrowheads="1"/>
          </p:cNvSpPr>
          <p:nvPr/>
        </p:nvSpPr>
        <p:spPr bwMode="auto">
          <a:xfrm>
            <a:off x="4144963" y="9120188"/>
            <a:ext cx="3170237"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7" tIns="47873" rIns="95747" bIns="47873" anchor="b"/>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r"/>
            <a:fld id="{4BC25674-CA12-4A1F-8E15-E950C08B696D}" type="slidenum">
              <a:rPr lang="en-US" altLang="en-US" sz="1300">
                <a:latin typeface="Arial" panose="020B0604020202020204" pitchFamily="34" charset="0"/>
              </a:rPr>
              <a:pPr algn="r"/>
              <a:t>7</a:t>
            </a:fld>
            <a:endParaRPr lang="en-US" altLang="en-US" sz="1300">
              <a:latin typeface="Arial" panose="020B0604020202020204" pitchFamily="34" charset="0"/>
            </a:endParaRPr>
          </a:p>
        </p:txBody>
      </p:sp>
      <p:sp>
        <p:nvSpPr>
          <p:cNvPr id="17411" name="Rectangle 2">
            <a:extLst>
              <a:ext uri="{FF2B5EF4-FFF2-40B4-BE49-F238E27FC236}">
                <a16:creationId xmlns:a16="http://schemas.microsoft.com/office/drawing/2014/main" id="{8B3F3E59-AD37-48E5-840D-64C6B3F3EA53}"/>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DCA70EBC-D484-42AD-B8C3-687CDAA3BD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It</a:t>
            </a:r>
            <a:r>
              <a:rPr lang="ja-JP" altLang="en-US">
                <a:latin typeface="Times New Roman" panose="02020603050405020304" pitchFamily="18" charset="0"/>
              </a:rPr>
              <a:t>’</a:t>
            </a:r>
            <a:r>
              <a:rPr lang="en-US" altLang="ja-JP">
                <a:latin typeface="Times New Roman" panose="02020603050405020304" pitchFamily="18" charset="0"/>
              </a:rPr>
              <a:t>s remarkable how post professional opportunities have expanded and grown in thirty years.  </a:t>
            </a:r>
            <a:endParaRPr lang="en-US" altLang="en-US">
              <a:latin typeface="Times New Roman" panose="02020603050405020304" pitchFamily="18" charset="0"/>
            </a:endParaRPr>
          </a:p>
        </p:txBody>
      </p:sp>
    </p:spTree>
    <p:extLst>
      <p:ext uri="{BB962C8B-B14F-4D97-AF65-F5344CB8AC3E}">
        <p14:creationId xmlns:p14="http://schemas.microsoft.com/office/powerpoint/2010/main" val="2831801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DEA6656-F346-44CD-81DE-6325321E0D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A392050-944D-4C04-A989-68F0CF170A4B}"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24579" name="Rectangle 2">
            <a:extLst>
              <a:ext uri="{FF2B5EF4-FFF2-40B4-BE49-F238E27FC236}">
                <a16:creationId xmlns:a16="http://schemas.microsoft.com/office/drawing/2014/main" id="{FAFB9B7C-F05A-4B97-9386-00EAD61AF568}"/>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416791CF-743C-47B5-8967-3ED31D00F8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There are a lot of steps behind the scenes in order to prepare an examination that is defensible for board certification.   ABPTS works with the National Board of Medical Examiners.  NBME has a dedicated team that supports all of the examination development – from item writing to establishing a test form and conducting standard setting meetings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D68A1E6-8FF6-4004-9CDA-53C6534C59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8F22586-682B-4F2E-AD57-0387601F208D}"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26627" name="Rectangle 2">
            <a:extLst>
              <a:ext uri="{FF2B5EF4-FFF2-40B4-BE49-F238E27FC236}">
                <a16:creationId xmlns:a16="http://schemas.microsoft.com/office/drawing/2014/main" id="{A8930F53-31B1-4947-8C65-FE2A22E58D5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E764ECF1-5CAB-4FED-B88C-FD534ADAA8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4A7A488-D780-40B2-8333-51538947B0EB}"/>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18762C24-1F10-499A-9101-09154C1E95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F693EFEE-6FF8-497C-9448-A5FB843E8FA5}"/>
              </a:ext>
            </a:extLst>
          </p:cNvPr>
          <p:cNvSpPr txBox="1">
            <a:spLocks noGrp="1" noChangeArrowheads="1"/>
          </p:cNvSpPr>
          <p:nvPr/>
        </p:nvSpPr>
        <p:spPr bwMode="auto">
          <a:xfrm>
            <a:off x="4144963" y="9120188"/>
            <a:ext cx="3170237"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7" tIns="47873" rIns="95747" bIns="47873" anchor="b"/>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r"/>
            <a:fld id="{EBC72172-263E-4CBB-B89E-F0E05DA8DAD7}" type="slidenum">
              <a:rPr lang="en-US" altLang="en-US" sz="1300">
                <a:latin typeface="Arial" panose="020B0604020202020204" pitchFamily="34" charset="0"/>
              </a:rPr>
              <a:pPr algn="r"/>
              <a:t>11</a:t>
            </a:fld>
            <a:endParaRPr lang="en-US" altLang="en-US" sz="1300">
              <a:latin typeface="Arial" panose="020B0604020202020204" pitchFamily="34" charset="0"/>
            </a:endParaRPr>
          </a:p>
        </p:txBody>
      </p:sp>
      <p:sp>
        <p:nvSpPr>
          <p:cNvPr id="30723" name="Rectangle 2">
            <a:extLst>
              <a:ext uri="{FF2B5EF4-FFF2-40B4-BE49-F238E27FC236}">
                <a16:creationId xmlns:a16="http://schemas.microsoft.com/office/drawing/2014/main" id="{44D5C3E4-FF11-43B8-A35C-9075C756DE32}"/>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15651B80-5BE5-4BDB-9B34-A108D015A2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Font typeface="Wingdings" panose="05000000000000000000" pitchFamily="2" charset="2"/>
              <a:buChar char="§"/>
            </a:pPr>
            <a:r>
              <a:rPr lang="en-US" altLang="en-US" sz="2500">
                <a:latin typeface="Times New Roman" panose="02020603050405020304" pitchFamily="18" charset="0"/>
              </a:rPr>
              <a:t>Examination</a:t>
            </a:r>
          </a:p>
          <a:p>
            <a:pPr lvl="1" eaLnBrk="1" hangingPunct="1">
              <a:buFont typeface="Wingdings" panose="05000000000000000000" pitchFamily="2" charset="2"/>
              <a:buChar char="§"/>
            </a:pPr>
            <a:r>
              <a:rPr lang="en-US" altLang="en-US" sz="2500">
                <a:latin typeface="Times New Roman" panose="02020603050405020304" pitchFamily="18" charset="0"/>
              </a:rPr>
              <a:t>Evaluation</a:t>
            </a:r>
          </a:p>
          <a:p>
            <a:pPr lvl="1" eaLnBrk="1" hangingPunct="1">
              <a:buFont typeface="Wingdings" panose="05000000000000000000" pitchFamily="2" charset="2"/>
              <a:buChar char="§"/>
            </a:pPr>
            <a:r>
              <a:rPr lang="en-US" altLang="en-US" sz="2500">
                <a:latin typeface="Times New Roman" panose="02020603050405020304" pitchFamily="18" charset="0"/>
              </a:rPr>
              <a:t>Diagnosis </a:t>
            </a:r>
          </a:p>
          <a:p>
            <a:pPr lvl="1" eaLnBrk="1" hangingPunct="1">
              <a:buFont typeface="Wingdings" panose="05000000000000000000" pitchFamily="2" charset="2"/>
              <a:buChar char="§"/>
            </a:pPr>
            <a:r>
              <a:rPr lang="en-US" altLang="en-US" sz="2500">
                <a:latin typeface="Times New Roman" panose="02020603050405020304" pitchFamily="18" charset="0"/>
              </a:rPr>
              <a:t>Prognosis</a:t>
            </a:r>
          </a:p>
          <a:p>
            <a:pPr lvl="1" eaLnBrk="1" hangingPunct="1">
              <a:buFont typeface="Wingdings" panose="05000000000000000000" pitchFamily="2" charset="2"/>
              <a:buChar char="§"/>
            </a:pPr>
            <a:r>
              <a:rPr lang="en-US" altLang="en-US" sz="2500">
                <a:latin typeface="Times New Roman" panose="02020603050405020304" pitchFamily="18" charset="0"/>
              </a:rPr>
              <a:t>Intervention</a:t>
            </a:r>
          </a:p>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Graphical user interface, application&#10;&#10;Description automatically generated">
            <a:extLst>
              <a:ext uri="{FF2B5EF4-FFF2-40B4-BE49-F238E27FC236}">
                <a16:creationId xmlns:a16="http://schemas.microsoft.com/office/drawing/2014/main" id="{B920B7CE-352D-1746-8C45-1E73D0CF6BD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58885BA-5AAA-498B-BD9C-51A615FB918A}"/>
              </a:ext>
            </a:extLst>
          </p:cNvPr>
          <p:cNvSpPr>
            <a:spLocks noGrp="1"/>
          </p:cNvSpPr>
          <p:nvPr>
            <p:ph type="ctrTitle"/>
          </p:nvPr>
        </p:nvSpPr>
        <p:spPr>
          <a:xfrm>
            <a:off x="640080" y="2743200"/>
            <a:ext cx="8229600" cy="1828800"/>
          </a:xfrm>
        </p:spPr>
        <p:txBody>
          <a:bodyPr anchor="t" anchorCtr="0">
            <a:normAutofit/>
          </a:bodyPr>
          <a:lstStyle>
            <a:lvl1pPr algn="l">
              <a:defRPr sz="3600">
                <a:solidFill>
                  <a:srgbClr val="AF231C"/>
                </a:solidFill>
              </a:defRPr>
            </a:lvl1pPr>
          </a:lstStyle>
          <a:p>
            <a:r>
              <a:rPr lang="en-US" dirty="0"/>
              <a:t>Click to edit Master title style</a:t>
            </a:r>
          </a:p>
        </p:txBody>
      </p:sp>
      <p:sp>
        <p:nvSpPr>
          <p:cNvPr id="3" name="Subtitle 2">
            <a:extLst>
              <a:ext uri="{FF2B5EF4-FFF2-40B4-BE49-F238E27FC236}">
                <a16:creationId xmlns:a16="http://schemas.microsoft.com/office/drawing/2014/main" id="{34AF7160-747D-448F-9BAF-FB097E1BBE0D}"/>
              </a:ext>
            </a:extLst>
          </p:cNvPr>
          <p:cNvSpPr>
            <a:spLocks noGrp="1"/>
          </p:cNvSpPr>
          <p:nvPr>
            <p:ph type="subTitle" idx="1"/>
          </p:nvPr>
        </p:nvSpPr>
        <p:spPr>
          <a:xfrm>
            <a:off x="640080" y="4846320"/>
            <a:ext cx="4572000" cy="91440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9">
            <a:extLst>
              <a:ext uri="{FF2B5EF4-FFF2-40B4-BE49-F238E27FC236}">
                <a16:creationId xmlns:a16="http://schemas.microsoft.com/office/drawing/2014/main" id="{1D6A1F45-151E-4A7F-B7F3-AFEC9ED42B0F}"/>
              </a:ext>
            </a:extLst>
          </p:cNvPr>
          <p:cNvSpPr/>
          <p:nvPr userDrawn="1"/>
        </p:nvSpPr>
        <p:spPr>
          <a:xfrm>
            <a:off x="640080" y="6400799"/>
            <a:ext cx="3108960" cy="123111"/>
          </a:xfrm>
          <a:prstGeom prst="rect">
            <a:avLst/>
          </a:prstGeom>
        </p:spPr>
        <p:txBody>
          <a:bodyPr wrap="square" lIns="0" tIns="0" rIns="0" bIns="0">
            <a:spAutoFit/>
          </a:bodyPr>
          <a:lstStyle/>
          <a:p>
            <a:r>
              <a:rPr lang="en-US" sz="800" dirty="0">
                <a:solidFill>
                  <a:schemeClr val="bg1"/>
                </a:solidFill>
                <a:effectLst/>
                <a:latin typeface="Arial" panose="020B0604020202020204" pitchFamily="34" charset="0"/>
                <a:cs typeface="Arial" panose="020B0604020202020204" pitchFamily="34" charset="0"/>
              </a:rPr>
              <a:t>© 2021 American Physical Therapy Association. All rights reserved.</a:t>
            </a:r>
          </a:p>
        </p:txBody>
      </p:sp>
    </p:spTree>
    <p:extLst>
      <p:ext uri="{BB962C8B-B14F-4D97-AF65-F5344CB8AC3E}">
        <p14:creationId xmlns:p14="http://schemas.microsoft.com/office/powerpoint/2010/main" val="14734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w/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65745A1-62F6-4563-92E8-B2EB2AB5BF7B}"/>
              </a:ext>
            </a:extLst>
          </p:cNvPr>
          <p:cNvSpPr>
            <a:spLocks noGrp="1"/>
          </p:cNvSpPr>
          <p:nvPr>
            <p:ph type="pic" sz="quarter" idx="10"/>
          </p:nvPr>
        </p:nvSpPr>
        <p:spPr>
          <a:xfrm>
            <a:off x="640080" y="1560442"/>
            <a:ext cx="11018520" cy="4532245"/>
          </a:xfrm>
        </p:spPr>
        <p:txBody>
          <a:bodyPr/>
          <a:lstStyle>
            <a:lvl1pPr marL="0" indent="0">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72FCE620-1683-4C34-B78B-1E72626860D8}"/>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pic>
        <p:nvPicPr>
          <p:cNvPr id="5" name="Picture 4" descr="A picture containing graphical user interface&#10;&#10;Description automatically generated">
            <a:extLst>
              <a:ext uri="{FF2B5EF4-FFF2-40B4-BE49-F238E27FC236}">
                <a16:creationId xmlns:a16="http://schemas.microsoft.com/office/drawing/2014/main" id="{ADA10D03-0FBD-1444-8EBA-52A790D6A270}"/>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3275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w/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D42FA504-F343-4C47-A90A-ADE7F405F73F}"/>
              </a:ext>
            </a:extLst>
          </p:cNvPr>
          <p:cNvSpPr>
            <a:spLocks noGrp="1"/>
          </p:cNvSpPr>
          <p:nvPr>
            <p:ph type="media" sz="quarter" idx="10"/>
          </p:nvPr>
        </p:nvSpPr>
        <p:spPr>
          <a:xfrm>
            <a:off x="0" y="0"/>
            <a:ext cx="12192000" cy="6400800"/>
          </a:xfrm>
        </p:spPr>
        <p:txBody>
          <a:bodyPr/>
          <a:lstStyle>
            <a:lvl1pPr marL="0" indent="0">
              <a:buNone/>
              <a:defRPr/>
            </a:lvl1pPr>
          </a:lstStyle>
          <a:p>
            <a:r>
              <a:rPr lang="en-US"/>
              <a:t>Click icon to add media</a:t>
            </a:r>
            <a:endParaRPr lang="en-US" dirty="0"/>
          </a:p>
        </p:txBody>
      </p:sp>
      <p:sp>
        <p:nvSpPr>
          <p:cNvPr id="2" name="Title 1">
            <a:extLst>
              <a:ext uri="{FF2B5EF4-FFF2-40B4-BE49-F238E27FC236}">
                <a16:creationId xmlns:a16="http://schemas.microsoft.com/office/drawing/2014/main" id="{07415F45-B30A-487B-84E0-8808D0D58BE3}"/>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pic>
        <p:nvPicPr>
          <p:cNvPr id="5" name="Picture 4" descr="A picture containing graphical user interface&#10;&#10;Description automatically generated">
            <a:extLst>
              <a:ext uri="{FF2B5EF4-FFF2-40B4-BE49-F238E27FC236}">
                <a16:creationId xmlns:a16="http://schemas.microsoft.com/office/drawing/2014/main" id="{720FAF28-036D-E14A-9890-284CEC90EAD1}"/>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2357829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F720F-4AC9-4752-A836-935ABA80AAF4}"/>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sp>
        <p:nvSpPr>
          <p:cNvPr id="4" name="Picture Placeholder 3">
            <a:extLst>
              <a:ext uri="{FF2B5EF4-FFF2-40B4-BE49-F238E27FC236}">
                <a16:creationId xmlns:a16="http://schemas.microsoft.com/office/drawing/2014/main" id="{3216C19A-F5F3-4863-A1C7-549E63253DB2}"/>
              </a:ext>
            </a:extLst>
          </p:cNvPr>
          <p:cNvSpPr>
            <a:spLocks noGrp="1" noChangeAspect="1"/>
          </p:cNvSpPr>
          <p:nvPr>
            <p:ph type="pic" sz="quarter" idx="10"/>
          </p:nvPr>
        </p:nvSpPr>
        <p:spPr>
          <a:xfrm>
            <a:off x="708342" y="1705474"/>
            <a:ext cx="2286000" cy="2286000"/>
          </a:xfrm>
          <a:prstGeom prst="ellipse">
            <a:avLst/>
          </a:prstGeom>
          <a:ln>
            <a:noFill/>
          </a:ln>
        </p:spPr>
        <p:txBody>
          <a:bodyPr/>
          <a:lstStyle>
            <a:lvl1pPr marL="0" indent="0">
              <a:buNone/>
              <a:defRPr/>
            </a:lvl1pPr>
          </a:lstStyle>
          <a:p>
            <a:r>
              <a:rPr lang="en-US"/>
              <a:t>Click icon to add picture</a:t>
            </a:r>
            <a:endParaRPr lang="en-US" dirty="0"/>
          </a:p>
        </p:txBody>
      </p:sp>
      <p:sp>
        <p:nvSpPr>
          <p:cNvPr id="8" name="Picture Placeholder 3">
            <a:extLst>
              <a:ext uri="{FF2B5EF4-FFF2-40B4-BE49-F238E27FC236}">
                <a16:creationId xmlns:a16="http://schemas.microsoft.com/office/drawing/2014/main" id="{878D1872-224B-4415-B66D-B62B4EF1646F}"/>
              </a:ext>
            </a:extLst>
          </p:cNvPr>
          <p:cNvSpPr>
            <a:spLocks noGrp="1" noChangeAspect="1"/>
          </p:cNvSpPr>
          <p:nvPr>
            <p:ph type="pic" sz="quarter" idx="12"/>
          </p:nvPr>
        </p:nvSpPr>
        <p:spPr>
          <a:xfrm>
            <a:off x="3496491" y="1705474"/>
            <a:ext cx="2286000" cy="2286000"/>
          </a:xfrm>
          <a:prstGeom prst="ellipse">
            <a:avLst/>
          </a:prstGeom>
          <a:ln>
            <a:noFill/>
          </a:ln>
        </p:spPr>
        <p:txBody>
          <a:bodyPr/>
          <a:lstStyle>
            <a:lvl1pPr marL="0" indent="0">
              <a:buNone/>
              <a:defRPr/>
            </a:lvl1pPr>
          </a:lstStyle>
          <a:p>
            <a:r>
              <a:rPr lang="en-US"/>
              <a:t>Click icon to add picture</a:t>
            </a:r>
            <a:endParaRPr lang="en-US" dirty="0"/>
          </a:p>
        </p:txBody>
      </p:sp>
      <p:sp>
        <p:nvSpPr>
          <p:cNvPr id="11" name="Picture Placeholder 3">
            <a:extLst>
              <a:ext uri="{FF2B5EF4-FFF2-40B4-BE49-F238E27FC236}">
                <a16:creationId xmlns:a16="http://schemas.microsoft.com/office/drawing/2014/main" id="{6432C2AA-8BAA-4E23-92B0-AE9C31CE0412}"/>
              </a:ext>
            </a:extLst>
          </p:cNvPr>
          <p:cNvSpPr>
            <a:spLocks noGrp="1" noChangeAspect="1"/>
          </p:cNvSpPr>
          <p:nvPr>
            <p:ph type="pic" sz="quarter" idx="14"/>
          </p:nvPr>
        </p:nvSpPr>
        <p:spPr>
          <a:xfrm>
            <a:off x="6284640" y="1705474"/>
            <a:ext cx="2286000" cy="2286000"/>
          </a:xfrm>
          <a:prstGeom prst="ellipse">
            <a:avLst/>
          </a:prstGeom>
          <a:ln>
            <a:noFill/>
          </a:ln>
        </p:spPr>
        <p:txBody>
          <a:bodyPr/>
          <a:lstStyle>
            <a:lvl1pPr marL="0" indent="0">
              <a:buNone/>
              <a:defRPr/>
            </a:lvl1pPr>
          </a:lstStyle>
          <a:p>
            <a:r>
              <a:rPr lang="en-US"/>
              <a:t>Click icon to add picture</a:t>
            </a:r>
            <a:endParaRPr lang="en-US" dirty="0"/>
          </a:p>
        </p:txBody>
      </p:sp>
      <p:sp>
        <p:nvSpPr>
          <p:cNvPr id="14" name="Picture Placeholder 3">
            <a:extLst>
              <a:ext uri="{FF2B5EF4-FFF2-40B4-BE49-F238E27FC236}">
                <a16:creationId xmlns:a16="http://schemas.microsoft.com/office/drawing/2014/main" id="{BFED39F0-CC8F-4B41-8755-08DC9822084D}"/>
              </a:ext>
            </a:extLst>
          </p:cNvPr>
          <p:cNvSpPr>
            <a:spLocks noGrp="1" noChangeAspect="1"/>
          </p:cNvSpPr>
          <p:nvPr>
            <p:ph type="pic" sz="quarter" idx="16"/>
          </p:nvPr>
        </p:nvSpPr>
        <p:spPr>
          <a:xfrm>
            <a:off x="9072789" y="1705474"/>
            <a:ext cx="2286000" cy="2286000"/>
          </a:xfrm>
          <a:prstGeom prst="ellipse">
            <a:avLst/>
          </a:prstGeom>
          <a:ln>
            <a:noFill/>
          </a:ln>
        </p:spPr>
        <p:txBody>
          <a:bodyPr/>
          <a:lstStyle>
            <a:lvl1pPr marL="0" indent="0">
              <a:buNone/>
              <a:defRPr/>
            </a:lvl1pPr>
          </a:lstStyle>
          <a:p>
            <a:r>
              <a:rPr lang="en-US"/>
              <a:t>Click icon to add picture</a:t>
            </a:r>
            <a:endParaRPr lang="en-US" dirty="0"/>
          </a:p>
        </p:txBody>
      </p:sp>
      <p:sp>
        <p:nvSpPr>
          <p:cNvPr id="21" name="Text Placeholder 20">
            <a:extLst>
              <a:ext uri="{FF2B5EF4-FFF2-40B4-BE49-F238E27FC236}">
                <a16:creationId xmlns:a16="http://schemas.microsoft.com/office/drawing/2014/main" id="{DC1226DD-EDFF-43D0-BB5B-7F43E23CB760}"/>
              </a:ext>
            </a:extLst>
          </p:cNvPr>
          <p:cNvSpPr>
            <a:spLocks noGrp="1"/>
          </p:cNvSpPr>
          <p:nvPr>
            <p:ph type="body" sz="quarter" idx="18"/>
          </p:nvPr>
        </p:nvSpPr>
        <p:spPr>
          <a:xfrm>
            <a:off x="617061" y="4324078"/>
            <a:ext cx="2468880" cy="1555750"/>
          </a:xfrm>
        </p:spPr>
        <p:txBody>
          <a:bodyPr/>
          <a:lstStyle>
            <a:lvl1pPr marL="0" indent="0">
              <a:buNone/>
              <a:defRPr sz="1600" b="1"/>
            </a:lvl1pPr>
            <a:lvl2pPr marL="274320" indent="0">
              <a:buNone/>
              <a:defRPr sz="1400"/>
            </a:lvl2pPr>
            <a:lvl3pPr marL="548640" indent="0">
              <a:buNone/>
              <a:defRPr sz="1400"/>
            </a:lvl3pPr>
            <a:lvl4pPr marL="822960" indent="0">
              <a:buNone/>
              <a:defRPr sz="1400"/>
            </a:lvl4pPr>
            <a:lvl5pPr marL="1097280" indent="0">
              <a:buNone/>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0">
            <a:extLst>
              <a:ext uri="{FF2B5EF4-FFF2-40B4-BE49-F238E27FC236}">
                <a16:creationId xmlns:a16="http://schemas.microsoft.com/office/drawing/2014/main" id="{BCB071A6-2EE8-4E28-A201-D82CE5589715}"/>
              </a:ext>
            </a:extLst>
          </p:cNvPr>
          <p:cNvSpPr>
            <a:spLocks noGrp="1"/>
          </p:cNvSpPr>
          <p:nvPr>
            <p:ph type="body" sz="quarter" idx="19"/>
          </p:nvPr>
        </p:nvSpPr>
        <p:spPr>
          <a:xfrm>
            <a:off x="3405210" y="4324078"/>
            <a:ext cx="2468880" cy="1555750"/>
          </a:xfrm>
        </p:spPr>
        <p:txBody>
          <a:bodyPr/>
          <a:lstStyle>
            <a:lvl1pPr marL="0" indent="0">
              <a:buNone/>
              <a:defRPr sz="1600" b="1"/>
            </a:lvl1pPr>
            <a:lvl2pPr marL="274320" indent="0">
              <a:buNone/>
              <a:defRPr sz="1400"/>
            </a:lvl2pPr>
            <a:lvl3pPr marL="548640" indent="0">
              <a:buNone/>
              <a:defRPr sz="1400"/>
            </a:lvl3pPr>
            <a:lvl4pPr marL="822960" indent="0">
              <a:buNone/>
              <a:defRPr sz="1400"/>
            </a:lvl4pPr>
            <a:lvl5pPr marL="1097280" indent="0">
              <a:buNone/>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Text Placeholder 20">
            <a:extLst>
              <a:ext uri="{FF2B5EF4-FFF2-40B4-BE49-F238E27FC236}">
                <a16:creationId xmlns:a16="http://schemas.microsoft.com/office/drawing/2014/main" id="{10B02836-9DAB-4365-B234-A1C257DFA5B8}"/>
              </a:ext>
            </a:extLst>
          </p:cNvPr>
          <p:cNvSpPr>
            <a:spLocks noGrp="1"/>
          </p:cNvSpPr>
          <p:nvPr>
            <p:ph type="body" sz="quarter" idx="20"/>
          </p:nvPr>
        </p:nvSpPr>
        <p:spPr>
          <a:xfrm>
            <a:off x="6193200" y="4324078"/>
            <a:ext cx="2468880" cy="1555750"/>
          </a:xfrm>
        </p:spPr>
        <p:txBody>
          <a:bodyPr/>
          <a:lstStyle>
            <a:lvl1pPr marL="0" indent="0">
              <a:buNone/>
              <a:defRPr sz="1600" b="1"/>
            </a:lvl1pPr>
            <a:lvl2pPr marL="274320" indent="0">
              <a:buNone/>
              <a:defRPr sz="1400"/>
            </a:lvl2pPr>
            <a:lvl3pPr marL="548640" indent="0">
              <a:buNone/>
              <a:defRPr sz="1400"/>
            </a:lvl3pPr>
            <a:lvl4pPr marL="822960" indent="0">
              <a:buNone/>
              <a:defRPr sz="1400"/>
            </a:lvl4pPr>
            <a:lvl5pPr marL="1097280" indent="0">
              <a:buNone/>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0">
            <a:extLst>
              <a:ext uri="{FF2B5EF4-FFF2-40B4-BE49-F238E27FC236}">
                <a16:creationId xmlns:a16="http://schemas.microsoft.com/office/drawing/2014/main" id="{DBE2EB0E-A3B6-4867-9EB8-2813D5F304A0}"/>
              </a:ext>
            </a:extLst>
          </p:cNvPr>
          <p:cNvSpPr>
            <a:spLocks noGrp="1"/>
          </p:cNvSpPr>
          <p:nvPr>
            <p:ph type="body" sz="quarter" idx="21"/>
          </p:nvPr>
        </p:nvSpPr>
        <p:spPr>
          <a:xfrm>
            <a:off x="8981190" y="4324078"/>
            <a:ext cx="2468880" cy="1555750"/>
          </a:xfrm>
        </p:spPr>
        <p:txBody>
          <a:bodyPr/>
          <a:lstStyle>
            <a:lvl1pPr marL="0" indent="0">
              <a:buNone/>
              <a:defRPr sz="1600" b="1"/>
            </a:lvl1pPr>
            <a:lvl2pPr marL="274320" indent="0">
              <a:buNone/>
              <a:defRPr sz="1400"/>
            </a:lvl2pPr>
            <a:lvl3pPr marL="548640" indent="0">
              <a:buNone/>
              <a:defRPr sz="1400"/>
            </a:lvl3pPr>
            <a:lvl4pPr marL="822960" indent="0">
              <a:buNone/>
              <a:defRPr sz="1400"/>
            </a:lvl4pPr>
            <a:lvl5pPr marL="1097280" indent="0">
              <a:buNone/>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descr="A picture containing graphical user interface&#10;&#10;Description automatically generated">
            <a:extLst>
              <a:ext uri="{FF2B5EF4-FFF2-40B4-BE49-F238E27FC236}">
                <a16:creationId xmlns:a16="http://schemas.microsoft.com/office/drawing/2014/main" id="{8A457829-F9AB-ED4E-BA7C-AB4AB27DFBCE}"/>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2482669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E620-1683-4C34-B78B-1E72626860D8}"/>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pic>
        <p:nvPicPr>
          <p:cNvPr id="4" name="Picture 3" descr="A picture containing graphical user interface&#10;&#10;Description automatically generated">
            <a:extLst>
              <a:ext uri="{FF2B5EF4-FFF2-40B4-BE49-F238E27FC236}">
                <a16:creationId xmlns:a16="http://schemas.microsoft.com/office/drawing/2014/main" id="{4EDE7B0A-39E8-044B-91E5-FA45404DB178}"/>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2381869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E9BB73BA-79F8-0443-9450-C25C9520DC1B}"/>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2681255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4" name="Picture 3" descr="A white rectangle with black text&#10;&#10;Description automatically generated with low confidence">
            <a:extLst>
              <a:ext uri="{FF2B5EF4-FFF2-40B4-BE49-F238E27FC236}">
                <a16:creationId xmlns:a16="http://schemas.microsoft.com/office/drawing/2014/main" id="{7721D7D4-73C5-E348-9EAF-C929090BBBA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A6DD60B-04AC-4490-A815-095E9271F815}"/>
              </a:ext>
            </a:extLst>
          </p:cNvPr>
          <p:cNvSpPr>
            <a:spLocks noGrp="1"/>
          </p:cNvSpPr>
          <p:nvPr>
            <p:ph type="title"/>
          </p:nvPr>
        </p:nvSpPr>
        <p:spPr>
          <a:xfrm>
            <a:off x="640080" y="1005839"/>
            <a:ext cx="7315200" cy="3474720"/>
          </a:xfrm>
        </p:spPr>
        <p:txBody>
          <a:bodyPr>
            <a:noAutofit/>
          </a:bodyPr>
          <a:lstStyle>
            <a:lvl1pPr>
              <a:defRPr sz="7200">
                <a:solidFill>
                  <a:srgbClr val="AF231C"/>
                </a:solidFill>
              </a:defRPr>
            </a:lvl1pPr>
          </a:lstStyle>
          <a:p>
            <a:r>
              <a:rPr lang="en-US" dirty="0"/>
              <a:t>Click to edit Master title style</a:t>
            </a:r>
          </a:p>
        </p:txBody>
      </p:sp>
    </p:spTree>
    <p:extLst>
      <p:ext uri="{BB962C8B-B14F-4D97-AF65-F5344CB8AC3E}">
        <p14:creationId xmlns:p14="http://schemas.microsoft.com/office/powerpoint/2010/main" val="52811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B67E0-DC90-4DAD-B9F5-C2DD0F5EE7CE}"/>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E85FC71D-1510-4D7E-A09B-7BA95DC3987D}"/>
              </a:ext>
            </a:extLst>
          </p:cNvPr>
          <p:cNvSpPr>
            <a:spLocks noGrp="1"/>
          </p:cNvSpPr>
          <p:nvPr>
            <p:ph idx="1"/>
          </p:nvPr>
        </p:nvSpPr>
        <p:spPr>
          <a:xfrm>
            <a:off x="640080" y="1463040"/>
            <a:ext cx="10058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A picture containing graphical user interface&#10;&#10;Description automatically generated">
            <a:extLst>
              <a:ext uri="{FF2B5EF4-FFF2-40B4-BE49-F238E27FC236}">
                <a16:creationId xmlns:a16="http://schemas.microsoft.com/office/drawing/2014/main" id="{D92EEC5B-E7A8-854E-BA45-6F9287598C44}"/>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2829661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Intro Paragraph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B67E0-DC90-4DAD-B9F5-C2DD0F5EE7CE}"/>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E85FC71D-1510-4D7E-A09B-7BA95DC3987D}"/>
              </a:ext>
            </a:extLst>
          </p:cNvPr>
          <p:cNvSpPr>
            <a:spLocks noGrp="1"/>
          </p:cNvSpPr>
          <p:nvPr>
            <p:ph idx="1"/>
          </p:nvPr>
        </p:nvSpPr>
        <p:spPr>
          <a:xfrm>
            <a:off x="640080" y="2926080"/>
            <a:ext cx="10058400" cy="2980755"/>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0A4786C-46FE-44BD-BA3B-EBCED400E57C}"/>
              </a:ext>
            </a:extLst>
          </p:cNvPr>
          <p:cNvSpPr>
            <a:spLocks noGrp="1"/>
          </p:cNvSpPr>
          <p:nvPr>
            <p:ph type="body" sz="quarter" idx="10"/>
          </p:nvPr>
        </p:nvSpPr>
        <p:spPr>
          <a:xfrm>
            <a:off x="640080" y="1463675"/>
            <a:ext cx="10058400" cy="1371600"/>
          </a:xfrm>
        </p:spPr>
        <p:txBody>
          <a:bodyPr/>
          <a:lstStyle>
            <a:lvl1pPr marL="0" indent="0">
              <a:buFontTx/>
              <a:buNone/>
              <a:defRPr/>
            </a:lvl1pPr>
            <a:lvl2pPr marL="274320" indent="0">
              <a:buFontTx/>
              <a:buNone/>
              <a:defRPr/>
            </a:lvl2pPr>
            <a:lvl3pPr marL="548640" indent="0">
              <a:buFontTx/>
              <a:buNone/>
              <a:defRPr/>
            </a:lvl3pPr>
            <a:lvl4pPr marL="822960" indent="0">
              <a:buFontTx/>
              <a:buNone/>
              <a:defRPr/>
            </a:lvl4pPr>
            <a:lvl5pPr marL="1097280" indent="0">
              <a:buFontTx/>
              <a:buNone/>
              <a:defRPr/>
            </a:lvl5pPr>
          </a:lstStyle>
          <a:p>
            <a:pPr lvl="0"/>
            <a:r>
              <a:rPr lang="en-US" dirty="0"/>
              <a:t>Click to edit Master text styles</a:t>
            </a:r>
          </a:p>
        </p:txBody>
      </p:sp>
      <p:pic>
        <p:nvPicPr>
          <p:cNvPr id="6" name="Picture 5" descr="A picture containing graphical user interface&#10;&#10;Description automatically generated">
            <a:extLst>
              <a:ext uri="{FF2B5EF4-FFF2-40B4-BE49-F238E27FC236}">
                <a16:creationId xmlns:a16="http://schemas.microsoft.com/office/drawing/2014/main" id="{598466A9-84C0-504A-BF8E-69ADC1E66CA7}"/>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1214403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4 Divider Slide">
    <p:spTree>
      <p:nvGrpSpPr>
        <p:cNvPr id="1" name=""/>
        <p:cNvGrpSpPr/>
        <p:nvPr/>
      </p:nvGrpSpPr>
      <p:grpSpPr>
        <a:xfrm>
          <a:off x="0" y="0"/>
          <a:ext cx="0" cy="0"/>
          <a:chOff x="0" y="0"/>
          <a:chExt cx="0" cy="0"/>
        </a:xfrm>
      </p:grpSpPr>
      <p:pic>
        <p:nvPicPr>
          <p:cNvPr id="5" name="Picture 4" descr="A picture containing chart&#10;&#10;Description automatically generated">
            <a:extLst>
              <a:ext uri="{FF2B5EF4-FFF2-40B4-BE49-F238E27FC236}">
                <a16:creationId xmlns:a16="http://schemas.microsoft.com/office/drawing/2014/main" id="{2F27F836-C88F-1E4A-9868-5D318900BF1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AA67349-DB0F-487C-8810-FC8B51951C24}"/>
              </a:ext>
            </a:extLst>
          </p:cNvPr>
          <p:cNvSpPr>
            <a:spLocks noGrp="1"/>
          </p:cNvSpPr>
          <p:nvPr>
            <p:ph type="title"/>
          </p:nvPr>
        </p:nvSpPr>
        <p:spPr>
          <a:xfrm>
            <a:off x="640080" y="822960"/>
            <a:ext cx="10058400" cy="1371600"/>
          </a:xfrm>
        </p:spPr>
        <p:txBody>
          <a:bodyPr anchor="b">
            <a:normAutofit/>
          </a:bodyPr>
          <a:lstStyle>
            <a:lvl1pPr>
              <a:defRPr sz="3600">
                <a:solidFill>
                  <a:srgbClr val="AF231C"/>
                </a:solidFill>
              </a:defRPr>
            </a:lvl1pPr>
          </a:lstStyle>
          <a:p>
            <a:r>
              <a:rPr lang="en-US" dirty="0"/>
              <a:t>Click to edit Master title style</a:t>
            </a:r>
          </a:p>
        </p:txBody>
      </p:sp>
    </p:spTree>
    <p:extLst>
      <p:ext uri="{BB962C8B-B14F-4D97-AF65-F5344CB8AC3E}">
        <p14:creationId xmlns:p14="http://schemas.microsoft.com/office/powerpoint/2010/main" val="273737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Bleed Divider Slide">
    <p:spTree>
      <p:nvGrpSpPr>
        <p:cNvPr id="1" name=""/>
        <p:cNvGrpSpPr/>
        <p:nvPr/>
      </p:nvGrpSpPr>
      <p:grpSpPr>
        <a:xfrm>
          <a:off x="0" y="0"/>
          <a:ext cx="0" cy="0"/>
          <a:chOff x="0" y="0"/>
          <a:chExt cx="0" cy="0"/>
        </a:xfrm>
      </p:grpSpPr>
      <p:pic>
        <p:nvPicPr>
          <p:cNvPr id="4" name="Picture 3" descr="A white rectangle with black text&#10;&#10;Description automatically generated with low confidence">
            <a:extLst>
              <a:ext uri="{FF2B5EF4-FFF2-40B4-BE49-F238E27FC236}">
                <a16:creationId xmlns:a16="http://schemas.microsoft.com/office/drawing/2014/main" id="{9F73F541-0533-8642-B2A6-8D3E6045A7E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A6DD60B-04AC-4490-A815-095E9271F815}"/>
              </a:ext>
            </a:extLst>
          </p:cNvPr>
          <p:cNvSpPr>
            <a:spLocks noGrp="1"/>
          </p:cNvSpPr>
          <p:nvPr>
            <p:ph type="title"/>
          </p:nvPr>
        </p:nvSpPr>
        <p:spPr>
          <a:xfrm>
            <a:off x="640080" y="1005840"/>
            <a:ext cx="7315200" cy="1828800"/>
          </a:xfrm>
        </p:spPr>
        <p:txBody>
          <a:bodyPr>
            <a:normAutofit/>
          </a:bodyPr>
          <a:lstStyle>
            <a:lvl1pPr>
              <a:defRPr sz="3600">
                <a:solidFill>
                  <a:srgbClr val="AF231C"/>
                </a:solidFill>
              </a:defRPr>
            </a:lvl1pPr>
          </a:lstStyle>
          <a:p>
            <a:r>
              <a:rPr lang="en-US" dirty="0"/>
              <a:t>Click to edit Master title style</a:t>
            </a:r>
          </a:p>
        </p:txBody>
      </p:sp>
    </p:spTree>
    <p:extLst>
      <p:ext uri="{BB962C8B-B14F-4D97-AF65-F5344CB8AC3E}">
        <p14:creationId xmlns:p14="http://schemas.microsoft.com/office/powerpoint/2010/main" val="203301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01A2-0207-4743-939E-F4CAC6F10AA8}"/>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8CFAAE3-42BF-4241-B32E-D61470D64E1C}"/>
              </a:ext>
            </a:extLst>
          </p:cNvPr>
          <p:cNvSpPr>
            <a:spLocks noGrp="1"/>
          </p:cNvSpPr>
          <p:nvPr>
            <p:ph sz="half" idx="1"/>
          </p:nvPr>
        </p:nvSpPr>
        <p:spPr>
          <a:xfrm>
            <a:off x="640080" y="1463040"/>
            <a:ext cx="4846320" cy="457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3A152C6-B090-41DA-A9C6-0D6ED8FBA639}"/>
              </a:ext>
            </a:extLst>
          </p:cNvPr>
          <p:cNvSpPr>
            <a:spLocks noGrp="1"/>
          </p:cNvSpPr>
          <p:nvPr>
            <p:ph sz="half" idx="2"/>
          </p:nvPr>
        </p:nvSpPr>
        <p:spPr>
          <a:xfrm>
            <a:off x="5852160" y="1463040"/>
            <a:ext cx="4846320" cy="457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graphical user interface&#10;&#10;Description automatically generated">
            <a:extLst>
              <a:ext uri="{FF2B5EF4-FFF2-40B4-BE49-F238E27FC236}">
                <a16:creationId xmlns:a16="http://schemas.microsoft.com/office/drawing/2014/main" id="{141D98CE-A6C3-AE42-B823-CA0933D4E181}"/>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36418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Content w/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01A2-0207-4743-939E-F4CAC6F10AA8}"/>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8CFAAE3-42BF-4241-B32E-D61470D64E1C}"/>
              </a:ext>
            </a:extLst>
          </p:cNvPr>
          <p:cNvSpPr>
            <a:spLocks noGrp="1"/>
          </p:cNvSpPr>
          <p:nvPr>
            <p:ph sz="half" idx="1"/>
          </p:nvPr>
        </p:nvSpPr>
        <p:spPr>
          <a:xfrm>
            <a:off x="640080" y="2103120"/>
            <a:ext cx="4846320" cy="4023360"/>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3A152C6-B090-41DA-A9C6-0D6ED8FBA639}"/>
              </a:ext>
            </a:extLst>
          </p:cNvPr>
          <p:cNvSpPr>
            <a:spLocks noGrp="1"/>
          </p:cNvSpPr>
          <p:nvPr>
            <p:ph sz="half" idx="2"/>
          </p:nvPr>
        </p:nvSpPr>
        <p:spPr>
          <a:xfrm>
            <a:off x="5852160" y="2103120"/>
            <a:ext cx="4846320" cy="4023360"/>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AAEAE948-7BE1-4A4C-B6C0-888678328D9B}"/>
              </a:ext>
            </a:extLst>
          </p:cNvPr>
          <p:cNvSpPr>
            <a:spLocks noGrp="1"/>
          </p:cNvSpPr>
          <p:nvPr>
            <p:ph type="body" sz="quarter" idx="10"/>
          </p:nvPr>
        </p:nvSpPr>
        <p:spPr>
          <a:xfrm>
            <a:off x="640080" y="1737360"/>
            <a:ext cx="4846320" cy="365760"/>
          </a:xfrm>
        </p:spPr>
        <p:txBody>
          <a:bodyPr>
            <a:normAutofit/>
          </a:bodyPr>
          <a:lstStyle>
            <a:lvl1pPr marL="0" indent="0">
              <a:buNone/>
              <a:defRPr sz="2000" b="1">
                <a:solidFill>
                  <a:schemeClr val="tx1"/>
                </a:solidFill>
              </a:defRPr>
            </a:lvl1pPr>
            <a:lvl2pPr marL="274320" indent="0">
              <a:buNone/>
              <a:defRPr/>
            </a:lvl2pPr>
            <a:lvl3pPr marL="548640" indent="0">
              <a:buNone/>
              <a:defRPr/>
            </a:lvl3pPr>
            <a:lvl4pPr marL="822960" indent="0">
              <a:buNone/>
              <a:defRPr/>
            </a:lvl4pPr>
            <a:lvl5pPr marL="1097280" indent="0">
              <a:buNone/>
              <a:defRPr/>
            </a:lvl5pPr>
          </a:lstStyle>
          <a:p>
            <a:pPr lvl="0"/>
            <a:r>
              <a:rPr lang="en-US" dirty="0"/>
              <a:t>Click to edit Master text styles</a:t>
            </a:r>
          </a:p>
        </p:txBody>
      </p:sp>
      <p:sp>
        <p:nvSpPr>
          <p:cNvPr id="11" name="Text Placeholder 5">
            <a:extLst>
              <a:ext uri="{FF2B5EF4-FFF2-40B4-BE49-F238E27FC236}">
                <a16:creationId xmlns:a16="http://schemas.microsoft.com/office/drawing/2014/main" id="{B86971FC-E50D-42C5-85D9-FF1D1F756C98}"/>
              </a:ext>
            </a:extLst>
          </p:cNvPr>
          <p:cNvSpPr>
            <a:spLocks noGrp="1"/>
          </p:cNvSpPr>
          <p:nvPr>
            <p:ph type="body" sz="quarter" idx="11"/>
          </p:nvPr>
        </p:nvSpPr>
        <p:spPr>
          <a:xfrm>
            <a:off x="5852160" y="1737360"/>
            <a:ext cx="4846320" cy="365760"/>
          </a:xfrm>
        </p:spPr>
        <p:txBody>
          <a:bodyPr>
            <a:normAutofit/>
          </a:bodyPr>
          <a:lstStyle>
            <a:lvl1pPr marL="0" indent="0">
              <a:buNone/>
              <a:defRPr sz="2000" b="1">
                <a:solidFill>
                  <a:schemeClr val="tx1"/>
                </a:solidFill>
              </a:defRPr>
            </a:lvl1pPr>
            <a:lvl2pPr marL="274320" indent="0">
              <a:buNone/>
              <a:defRPr/>
            </a:lvl2pPr>
            <a:lvl3pPr marL="548640" indent="0">
              <a:buNone/>
              <a:defRPr/>
            </a:lvl3pPr>
            <a:lvl4pPr marL="822960" indent="0">
              <a:buNone/>
              <a:defRPr/>
            </a:lvl4pPr>
            <a:lvl5pPr marL="1097280" indent="0">
              <a:buNone/>
              <a:defRPr/>
            </a:lvl5pPr>
          </a:lstStyle>
          <a:p>
            <a:pPr lvl="0"/>
            <a:r>
              <a:rPr lang="en-US" dirty="0"/>
              <a:t>Click to edit Master text styles</a:t>
            </a:r>
          </a:p>
        </p:txBody>
      </p:sp>
      <p:pic>
        <p:nvPicPr>
          <p:cNvPr id="8" name="Picture 7" descr="A picture containing graphical user interface&#10;&#10;Description automatically generated">
            <a:extLst>
              <a:ext uri="{FF2B5EF4-FFF2-40B4-BE49-F238E27FC236}">
                <a16:creationId xmlns:a16="http://schemas.microsoft.com/office/drawing/2014/main" id="{F8655B99-C285-4543-B071-86582DD8E3CD}"/>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421091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Subhead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01A2-0207-4743-939E-F4CAC6F10AA8}"/>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8CFAAE3-42BF-4241-B32E-D61470D64E1C}"/>
              </a:ext>
            </a:extLst>
          </p:cNvPr>
          <p:cNvSpPr>
            <a:spLocks noGrp="1"/>
          </p:cNvSpPr>
          <p:nvPr>
            <p:ph sz="half" idx="1"/>
          </p:nvPr>
        </p:nvSpPr>
        <p:spPr>
          <a:xfrm>
            <a:off x="640080" y="2103120"/>
            <a:ext cx="4846320" cy="4023360"/>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AAEAE948-7BE1-4A4C-B6C0-888678328D9B}"/>
              </a:ext>
            </a:extLst>
          </p:cNvPr>
          <p:cNvSpPr>
            <a:spLocks noGrp="1"/>
          </p:cNvSpPr>
          <p:nvPr>
            <p:ph type="body" sz="quarter" idx="10"/>
          </p:nvPr>
        </p:nvSpPr>
        <p:spPr>
          <a:xfrm>
            <a:off x="640080" y="1737360"/>
            <a:ext cx="4846320" cy="365760"/>
          </a:xfrm>
        </p:spPr>
        <p:txBody>
          <a:bodyPr>
            <a:normAutofit/>
          </a:bodyPr>
          <a:lstStyle>
            <a:lvl1pPr marL="0" indent="0">
              <a:buNone/>
              <a:defRPr sz="2000" b="1">
                <a:solidFill>
                  <a:schemeClr val="tx2"/>
                </a:solidFill>
              </a:defRPr>
            </a:lvl1pPr>
            <a:lvl2pPr marL="274320" indent="0">
              <a:buNone/>
              <a:defRPr/>
            </a:lvl2pPr>
            <a:lvl3pPr marL="548640" indent="0">
              <a:buNone/>
              <a:defRPr/>
            </a:lvl3pPr>
            <a:lvl4pPr marL="822960" indent="0">
              <a:buNone/>
              <a:defRPr/>
            </a:lvl4pPr>
            <a:lvl5pPr marL="1097280" indent="0">
              <a:buNone/>
              <a:defRPr/>
            </a:lvl5pPr>
          </a:lstStyle>
          <a:p>
            <a:pPr lvl="0"/>
            <a:r>
              <a:rPr lang="en-US"/>
              <a:t>Click to edit Master text styles</a:t>
            </a:r>
          </a:p>
        </p:txBody>
      </p:sp>
      <p:sp>
        <p:nvSpPr>
          <p:cNvPr id="7" name="Picture Placeholder 6">
            <a:extLst>
              <a:ext uri="{FF2B5EF4-FFF2-40B4-BE49-F238E27FC236}">
                <a16:creationId xmlns:a16="http://schemas.microsoft.com/office/drawing/2014/main" id="{0C53597D-4F1F-4956-91FE-1FA769B7C10E}"/>
              </a:ext>
            </a:extLst>
          </p:cNvPr>
          <p:cNvSpPr>
            <a:spLocks noGrp="1"/>
          </p:cNvSpPr>
          <p:nvPr>
            <p:ph type="pic" sz="quarter" idx="11"/>
          </p:nvPr>
        </p:nvSpPr>
        <p:spPr>
          <a:xfrm>
            <a:off x="5851525" y="1736724"/>
            <a:ext cx="4846638" cy="4389755"/>
          </a:xfrm>
        </p:spPr>
        <p:txBody>
          <a:bodyPr/>
          <a:lstStyle>
            <a:lvl1pPr marL="0" indent="0">
              <a:buFontTx/>
              <a:buNone/>
              <a:defRPr/>
            </a:lvl1pPr>
          </a:lstStyle>
          <a:p>
            <a:r>
              <a:rPr lang="en-US" dirty="0"/>
              <a:t>Click icon to add picture</a:t>
            </a:r>
          </a:p>
        </p:txBody>
      </p:sp>
      <p:pic>
        <p:nvPicPr>
          <p:cNvPr id="8" name="Picture 7" descr="A picture containing graphical user interface&#10;&#10;Description automatically generated">
            <a:extLst>
              <a:ext uri="{FF2B5EF4-FFF2-40B4-BE49-F238E27FC236}">
                <a16:creationId xmlns:a16="http://schemas.microsoft.com/office/drawing/2014/main" id="{A6EFE7CF-0A68-B140-BCA1-F547093B2A05}"/>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338906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Full Bleed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65745A1-62F6-4563-92E8-B2EB2AB5BF7B}"/>
              </a:ext>
            </a:extLst>
          </p:cNvPr>
          <p:cNvSpPr>
            <a:spLocks noGrp="1"/>
          </p:cNvSpPr>
          <p:nvPr>
            <p:ph type="pic" sz="quarter" idx="10"/>
          </p:nvPr>
        </p:nvSpPr>
        <p:spPr>
          <a:xfrm>
            <a:off x="0" y="0"/>
            <a:ext cx="12192000" cy="6400800"/>
          </a:xfrm>
        </p:spPr>
        <p:txBody>
          <a:bodyPr/>
          <a:lstStyle>
            <a:lvl1pPr marL="0" indent="0">
              <a:buNone/>
              <a:defRPr/>
            </a:lvl1pPr>
          </a:lstStyle>
          <a:p>
            <a:r>
              <a:rPr lang="en-US" dirty="0"/>
              <a:t>Click icon to add picture</a:t>
            </a:r>
          </a:p>
        </p:txBody>
      </p:sp>
      <p:sp>
        <p:nvSpPr>
          <p:cNvPr id="2" name="Title 1">
            <a:extLst>
              <a:ext uri="{FF2B5EF4-FFF2-40B4-BE49-F238E27FC236}">
                <a16:creationId xmlns:a16="http://schemas.microsoft.com/office/drawing/2014/main" id="{72FCE620-1683-4C34-B78B-1E72626860D8}"/>
              </a:ext>
            </a:extLst>
          </p:cNvPr>
          <p:cNvSpPr>
            <a:spLocks noGrp="1"/>
          </p:cNvSpPr>
          <p:nvPr>
            <p:ph type="title"/>
          </p:nvPr>
        </p:nvSpPr>
        <p:spPr/>
        <p:txBody>
          <a:bodyPr/>
          <a:lstStyle>
            <a:lvl1pPr>
              <a:defRPr>
                <a:solidFill>
                  <a:srgbClr val="AF231C"/>
                </a:solidFill>
              </a:defRPr>
            </a:lvl1pPr>
          </a:lstStyle>
          <a:p>
            <a:r>
              <a:rPr lang="en-US" dirty="0"/>
              <a:t>Click to edit Master title style</a:t>
            </a:r>
          </a:p>
        </p:txBody>
      </p:sp>
      <p:pic>
        <p:nvPicPr>
          <p:cNvPr id="5" name="Picture 4" descr="A picture containing graphical user interface&#10;&#10;Description automatically generated">
            <a:extLst>
              <a:ext uri="{FF2B5EF4-FFF2-40B4-BE49-F238E27FC236}">
                <a16:creationId xmlns:a16="http://schemas.microsoft.com/office/drawing/2014/main" id="{632E9097-D5F3-1D40-9BFE-D44270C2EEC0}"/>
              </a:ext>
            </a:extLst>
          </p:cNvPr>
          <p:cNvPicPr>
            <a:picLocks noChangeAspect="1"/>
          </p:cNvPicPr>
          <p:nvPr userDrawn="1"/>
        </p:nvPicPr>
        <p:blipFill rotWithShape="1">
          <a:blip r:embed="rId2"/>
          <a:srcRect t="91754"/>
          <a:stretch/>
        </p:blipFill>
        <p:spPr>
          <a:xfrm>
            <a:off x="0" y="6292516"/>
            <a:ext cx="12192000" cy="565484"/>
          </a:xfrm>
          <a:prstGeom prst="rect">
            <a:avLst/>
          </a:prstGeom>
        </p:spPr>
      </p:pic>
    </p:spTree>
    <p:extLst>
      <p:ext uri="{BB962C8B-B14F-4D97-AF65-F5344CB8AC3E}">
        <p14:creationId xmlns:p14="http://schemas.microsoft.com/office/powerpoint/2010/main" val="368216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68F569-6101-470B-BF49-1B5C0605FBB8}"/>
              </a:ext>
            </a:extLst>
          </p:cNvPr>
          <p:cNvSpPr>
            <a:spLocks noGrp="1"/>
          </p:cNvSpPr>
          <p:nvPr>
            <p:ph type="title"/>
          </p:nvPr>
        </p:nvSpPr>
        <p:spPr>
          <a:xfrm>
            <a:off x="640080" y="457200"/>
            <a:ext cx="10058400" cy="914400"/>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30CA35A3-DEE8-47C6-B60C-88F82F8B16D0}"/>
              </a:ext>
            </a:extLst>
          </p:cNvPr>
          <p:cNvSpPr>
            <a:spLocks noGrp="1"/>
          </p:cNvSpPr>
          <p:nvPr>
            <p:ph type="body" idx="1"/>
          </p:nvPr>
        </p:nvSpPr>
        <p:spPr>
          <a:xfrm>
            <a:off x="640080" y="1463040"/>
            <a:ext cx="10058400" cy="429768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5084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1" r:id="rId4"/>
    <p:sldLayoutId id="2147483661" r:id="rId5"/>
    <p:sldLayoutId id="2147483652" r:id="rId6"/>
    <p:sldLayoutId id="2147483658" r:id="rId7"/>
    <p:sldLayoutId id="2147483659" r:id="rId8"/>
    <p:sldLayoutId id="2147483654" r:id="rId9"/>
    <p:sldLayoutId id="2147483668" r:id="rId10"/>
    <p:sldLayoutId id="2147483662" r:id="rId11"/>
    <p:sldLayoutId id="2147483665" r:id="rId12"/>
    <p:sldLayoutId id="2147483660" r:id="rId13"/>
    <p:sldLayoutId id="2147483655" r:id="rId14"/>
    <p:sldLayoutId id="2147483664" r:id="rId15"/>
  </p:sldLayoutIdLst>
  <p:txStyles>
    <p:titleStyle>
      <a:lvl1pPr algn="l" defTabSz="914400" rtl="0" eaLnBrk="1" latinLnBrk="0" hangingPunct="1">
        <a:lnSpc>
          <a:spcPct val="90000"/>
        </a:lnSpc>
        <a:spcBef>
          <a:spcPct val="0"/>
        </a:spcBef>
        <a:buNone/>
        <a:defRPr sz="3200" kern="1200">
          <a:solidFill>
            <a:srgbClr val="AF231C"/>
          </a:solidFill>
          <a:latin typeface="Arial" panose="020B0604020202020204" pitchFamily="34" charset="0"/>
          <a:ea typeface="+mj-ea"/>
          <a:cs typeface="Arial" panose="020B0604020202020204" pitchFamily="34" charset="0"/>
        </a:defRPr>
      </a:lvl1pPr>
    </p:titleStyle>
    <p:bodyStyle>
      <a:lvl1pPr marL="274320" indent="-274320" algn="l" defTabSz="914400" rtl="0" eaLnBrk="1" latinLnBrk="0" hangingPunct="1">
        <a:lnSpc>
          <a:spcPct val="100000"/>
        </a:lnSpc>
        <a:spcBef>
          <a:spcPts val="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48640" indent="-274320" algn="l" defTabSz="914400" rtl="0" eaLnBrk="1" latinLnBrk="0" hangingPunct="1">
        <a:lnSpc>
          <a:spcPct val="100000"/>
        </a:lnSpc>
        <a:spcBef>
          <a:spcPts val="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22960" indent="-274320" algn="l" defTabSz="914400" rtl="0" eaLnBrk="1" latinLnBrk="0" hangingPunct="1">
        <a:lnSpc>
          <a:spcPct val="100000"/>
        </a:lnSpc>
        <a:spcBef>
          <a:spcPts val="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097280" indent="-274320" algn="l" defTabSz="9144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1371600" indent="-274320" algn="l" defTabSz="9144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abptrfe.apta.org/"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Microsoft_Excel_97-2003_Worksheet.xl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4.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hyperlink" Target="http://www.abpts.org/" TargetMode="External"/><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04261-4D17-8B4E-A950-786C7BE80D49}"/>
              </a:ext>
            </a:extLst>
          </p:cNvPr>
          <p:cNvSpPr>
            <a:spLocks noGrp="1"/>
          </p:cNvSpPr>
          <p:nvPr>
            <p:ph type="ctrTitle"/>
          </p:nvPr>
        </p:nvSpPr>
        <p:spPr>
          <a:xfrm>
            <a:off x="640080" y="2743200"/>
            <a:ext cx="7850777" cy="1828800"/>
          </a:xfrm>
        </p:spPr>
        <p:txBody>
          <a:bodyPr/>
          <a:lstStyle/>
          <a:p>
            <a:r>
              <a:rPr lang="en-US" altLang="en-US" sz="3600" dirty="0">
                <a:latin typeface="Helvetica" panose="020B0604020202020204" pitchFamily="34" charset="0"/>
              </a:rPr>
              <a:t>Power </a:t>
            </a:r>
            <a:r>
              <a:rPr lang="en-US" altLang="en-US" dirty="0">
                <a:latin typeface="Helvetica" panose="020B0604020202020204" pitchFamily="34" charset="0"/>
              </a:rPr>
              <a:t>Your Practice With </a:t>
            </a:r>
            <a:r>
              <a:rPr lang="en-US" altLang="en-US" sz="3600" dirty="0">
                <a:latin typeface="Helvetica" panose="020B0604020202020204" pitchFamily="34" charset="0"/>
              </a:rPr>
              <a:t>APTA Specialist Certification</a:t>
            </a:r>
            <a:endParaRPr lang="en-US" dirty="0"/>
          </a:p>
        </p:txBody>
      </p:sp>
    </p:spTree>
    <p:extLst>
      <p:ext uri="{BB962C8B-B14F-4D97-AF65-F5344CB8AC3E}">
        <p14:creationId xmlns:p14="http://schemas.microsoft.com/office/powerpoint/2010/main" val="74661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5B10AD8-998A-4F99-93FE-5B4F0B585B3D}"/>
              </a:ext>
            </a:extLst>
          </p:cNvPr>
          <p:cNvSpPr>
            <a:spLocks noGrp="1" noChangeArrowheads="1"/>
          </p:cNvSpPr>
          <p:nvPr>
            <p:ph type="title" idx="4294967295"/>
          </p:nvPr>
        </p:nvSpPr>
        <p:spPr>
          <a:xfrm>
            <a:off x="640080" y="457200"/>
            <a:ext cx="8743950" cy="1143000"/>
          </a:xfrm>
        </p:spPr>
        <p:txBody>
          <a:bodyPr>
            <a:normAutofit/>
          </a:bodyPr>
          <a:lstStyle/>
          <a:p>
            <a:pPr>
              <a:buClr>
                <a:schemeClr val="accent2"/>
              </a:buClr>
              <a:defRPr/>
            </a:pPr>
            <a:r>
              <a:rPr lang="en-US" dirty="0">
                <a:solidFill>
                  <a:srgbClr val="AF231C"/>
                </a:solidFill>
                <a:ea typeface="+mj-ea"/>
                <a:cs typeface="+mj-cs"/>
              </a:rPr>
              <a:t>Minimum Eligibility Requirements </a:t>
            </a:r>
            <a:br>
              <a:rPr lang="en-US" dirty="0">
                <a:solidFill>
                  <a:srgbClr val="AF231C"/>
                </a:solidFill>
                <a:ea typeface="+mj-ea"/>
                <a:cs typeface="+mj-cs"/>
              </a:rPr>
            </a:br>
            <a:r>
              <a:rPr lang="en-US" dirty="0">
                <a:solidFill>
                  <a:srgbClr val="AF231C"/>
                </a:solidFill>
                <a:ea typeface="+mj-ea"/>
                <a:cs typeface="+mj-cs"/>
              </a:rPr>
              <a:t>for Specialist Certification</a:t>
            </a:r>
          </a:p>
        </p:txBody>
      </p:sp>
      <p:sp>
        <p:nvSpPr>
          <p:cNvPr id="27651" name="Rectangle 3">
            <a:extLst>
              <a:ext uri="{FF2B5EF4-FFF2-40B4-BE49-F238E27FC236}">
                <a16:creationId xmlns:a16="http://schemas.microsoft.com/office/drawing/2014/main" id="{D32FB52A-3BF8-4E68-BD15-6A7AE7CE5722}"/>
              </a:ext>
            </a:extLst>
          </p:cNvPr>
          <p:cNvSpPr>
            <a:spLocks noGrp="1"/>
          </p:cNvSpPr>
          <p:nvPr>
            <p:ph type="body" idx="4294967295"/>
          </p:nvPr>
        </p:nvSpPr>
        <p:spPr>
          <a:xfrm>
            <a:off x="640080" y="1735012"/>
            <a:ext cx="10136173" cy="3962400"/>
          </a:xfrm>
        </p:spPr>
        <p:txBody>
          <a:bodyPr>
            <a:normAutofit/>
          </a:bodyPr>
          <a:lstStyle/>
          <a:p>
            <a:pPr marL="466725" indent="-466725" eaLnBrk="1" hangingPunct="1">
              <a:lnSpc>
                <a:spcPct val="90000"/>
              </a:lnSpc>
              <a:spcBef>
                <a:spcPct val="40000"/>
              </a:spcBef>
            </a:pPr>
            <a:r>
              <a:rPr lang="en-US" altLang="en-US" b="1" dirty="0"/>
              <a:t>Current permanent/unrestricted license</a:t>
            </a:r>
            <a:r>
              <a:rPr lang="en-US" altLang="en-US" dirty="0"/>
              <a:t> to practice physical therapy in the United States, District of Columbia, Puerto Rico, or Virgin Islands. </a:t>
            </a:r>
          </a:p>
          <a:p>
            <a:pPr marL="466725" indent="-466725" eaLnBrk="1" hangingPunct="1">
              <a:lnSpc>
                <a:spcPct val="90000"/>
              </a:lnSpc>
              <a:spcBef>
                <a:spcPct val="40000"/>
              </a:spcBef>
              <a:buFont typeface="Arial" panose="020B0604020202020204" pitchFamily="34" charset="0"/>
              <a:buNone/>
            </a:pPr>
            <a:endParaRPr lang="en-US" altLang="en-US" sz="1400" dirty="0"/>
          </a:p>
          <a:p>
            <a:pPr marL="466725" indent="-466725" eaLnBrk="1" hangingPunct="1">
              <a:lnSpc>
                <a:spcPct val="90000"/>
              </a:lnSpc>
              <a:spcBef>
                <a:spcPct val="40000"/>
              </a:spcBef>
            </a:pPr>
            <a:r>
              <a:rPr lang="en-US" altLang="en-US" b="1" dirty="0"/>
              <a:t>2,000 hours</a:t>
            </a:r>
            <a:r>
              <a:rPr lang="en-US" altLang="en-US" dirty="0"/>
              <a:t> minimum of </a:t>
            </a:r>
            <a:r>
              <a:rPr lang="en-US" altLang="en-US" b="1" dirty="0"/>
              <a:t>direct patient care:</a:t>
            </a:r>
            <a:endParaRPr lang="en-US" altLang="en-US" dirty="0"/>
          </a:p>
          <a:p>
            <a:pPr marL="1184275" lvl="1" indent="-457200">
              <a:lnSpc>
                <a:spcPct val="90000"/>
              </a:lnSpc>
              <a:spcBef>
                <a:spcPct val="40000"/>
              </a:spcBef>
            </a:pPr>
            <a:r>
              <a:rPr lang="en-US" altLang="en-US" dirty="0"/>
              <a:t>As a licensed physical therapist </a:t>
            </a:r>
            <a:r>
              <a:rPr lang="en-US" altLang="en-US" b="1" dirty="0">
                <a:solidFill>
                  <a:schemeClr val="tx2"/>
                </a:solidFill>
              </a:rPr>
              <a:t>in the specialty area.</a:t>
            </a:r>
            <a:endParaRPr lang="en-US" altLang="en-US" dirty="0"/>
          </a:p>
          <a:p>
            <a:pPr marL="1184275" lvl="1" indent="-457200">
              <a:lnSpc>
                <a:spcPct val="90000"/>
              </a:lnSpc>
              <a:spcBef>
                <a:spcPct val="40000"/>
              </a:spcBef>
            </a:pPr>
            <a:r>
              <a:rPr lang="en-US" altLang="en-US" dirty="0"/>
              <a:t>25% (500 hours) of which must have occurred in the last three years.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5B4B1B14-6D05-4438-90BB-09BD4D8F8F2C}"/>
              </a:ext>
            </a:extLst>
          </p:cNvPr>
          <p:cNvSpPr>
            <a:spLocks noGrp="1" noChangeArrowheads="1"/>
          </p:cNvSpPr>
          <p:nvPr>
            <p:ph type="title"/>
          </p:nvPr>
        </p:nvSpPr>
        <p:spPr>
          <a:xfrm>
            <a:off x="640081" y="457200"/>
            <a:ext cx="6381206" cy="914400"/>
          </a:xfrm>
        </p:spPr>
        <p:txBody>
          <a:bodyPr/>
          <a:lstStyle/>
          <a:p>
            <a:pPr>
              <a:defRPr/>
            </a:pPr>
            <a:r>
              <a:rPr lang="en-US" dirty="0">
                <a:ea typeface="+mj-ea"/>
                <a:cs typeface="+mj-cs"/>
              </a:rPr>
              <a:t>Minimum Eligibility Requirements for Specialist Certification</a:t>
            </a:r>
          </a:p>
        </p:txBody>
      </p:sp>
      <p:sp>
        <p:nvSpPr>
          <p:cNvPr id="18435" name="Text Box 5">
            <a:extLst>
              <a:ext uri="{FF2B5EF4-FFF2-40B4-BE49-F238E27FC236}">
                <a16:creationId xmlns:a16="http://schemas.microsoft.com/office/drawing/2014/main" id="{147001D0-EFE2-4F2D-8745-E05101A95AC4}"/>
              </a:ext>
            </a:extLst>
          </p:cNvPr>
          <p:cNvSpPr>
            <a:spLocks noGrp="1" noChangeArrowheads="1"/>
          </p:cNvSpPr>
          <p:nvPr>
            <p:ph idx="1"/>
          </p:nvPr>
        </p:nvSpPr>
        <p:spPr>
          <a:xfrm>
            <a:off x="640081" y="1643467"/>
            <a:ext cx="8915400" cy="4114800"/>
          </a:xfrm>
        </p:spPr>
        <p:txBody>
          <a:bodyPr rtlCol="0">
            <a:normAutofit/>
          </a:bodyPr>
          <a:lstStyle/>
          <a:p>
            <a:pPr marL="0" indent="0">
              <a:spcAft>
                <a:spcPts val="0"/>
              </a:spcAft>
              <a:buNone/>
              <a:defRPr/>
            </a:pPr>
            <a:r>
              <a:rPr lang="en-US" dirty="0">
                <a:cs typeface="+mn-cs"/>
              </a:rPr>
              <a:t>Direct patient care must include activities:</a:t>
            </a:r>
          </a:p>
          <a:p>
            <a:pPr marL="0" indent="0">
              <a:spcAft>
                <a:spcPts val="0"/>
              </a:spcAft>
              <a:buNone/>
              <a:defRPr/>
            </a:pPr>
            <a:endParaRPr lang="en-US" dirty="0">
              <a:cs typeface="+mn-cs"/>
            </a:endParaRPr>
          </a:p>
          <a:p>
            <a:pPr marL="800100" lvl="1" indent="-342900">
              <a:spcAft>
                <a:spcPts val="0"/>
              </a:spcAft>
              <a:defRPr/>
            </a:pPr>
            <a:r>
              <a:rPr lang="en-US" dirty="0"/>
              <a:t>In each element of the patient and client management model, as defined in APTA’s “Guide to Physical Therapist Practice.”</a:t>
            </a:r>
          </a:p>
          <a:p>
            <a:pPr lvl="1" indent="0">
              <a:spcAft>
                <a:spcPts val="0"/>
              </a:spcAft>
              <a:buNone/>
              <a:defRPr/>
            </a:pPr>
            <a:endParaRPr lang="en-US" dirty="0"/>
          </a:p>
          <a:p>
            <a:pPr marL="800100" lvl="1" indent="-342900">
              <a:spcAft>
                <a:spcPts val="0"/>
              </a:spcAft>
              <a:defRPr/>
            </a:pPr>
            <a:r>
              <a:rPr lang="en-US" dirty="0"/>
              <a:t>Included in the “Description of Specialty Practice.”</a:t>
            </a:r>
            <a:endParaRPr lang="en-US" sz="3200" dirty="0">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05CC1B4-B058-45ED-95C3-E384AD8D7BD1}"/>
              </a:ext>
            </a:extLst>
          </p:cNvPr>
          <p:cNvSpPr>
            <a:spLocks noGrp="1" noChangeArrowheads="1"/>
          </p:cNvSpPr>
          <p:nvPr>
            <p:ph type="title" idx="4294967295"/>
          </p:nvPr>
        </p:nvSpPr>
        <p:spPr>
          <a:xfrm>
            <a:off x="640080" y="457200"/>
            <a:ext cx="8743950" cy="1143000"/>
          </a:xfrm>
        </p:spPr>
        <p:txBody>
          <a:bodyPr>
            <a:normAutofit/>
          </a:bodyPr>
          <a:lstStyle/>
          <a:p>
            <a:pPr>
              <a:buClr>
                <a:schemeClr val="accent2"/>
              </a:buClr>
              <a:defRPr/>
            </a:pPr>
            <a:r>
              <a:rPr lang="en-US" dirty="0">
                <a:solidFill>
                  <a:srgbClr val="AF231C"/>
                </a:solidFill>
                <a:cs typeface="+mj-cs"/>
              </a:rPr>
              <a:t>Other Eligibility Requirements</a:t>
            </a:r>
            <a:endParaRPr lang="en-US" dirty="0">
              <a:solidFill>
                <a:srgbClr val="AF231C"/>
              </a:solidFill>
              <a:ea typeface="+mj-ea"/>
              <a:cs typeface="+mj-cs"/>
            </a:endParaRPr>
          </a:p>
        </p:txBody>
      </p:sp>
      <p:sp>
        <p:nvSpPr>
          <p:cNvPr id="31747" name="Rectangle 3">
            <a:extLst>
              <a:ext uri="{FF2B5EF4-FFF2-40B4-BE49-F238E27FC236}">
                <a16:creationId xmlns:a16="http://schemas.microsoft.com/office/drawing/2014/main" id="{FC36017B-3571-4785-92CD-9D962BF7AA93}"/>
              </a:ext>
            </a:extLst>
          </p:cNvPr>
          <p:cNvSpPr>
            <a:spLocks noGrp="1"/>
          </p:cNvSpPr>
          <p:nvPr>
            <p:ph type="body" idx="4294967295"/>
          </p:nvPr>
        </p:nvSpPr>
        <p:spPr>
          <a:xfrm>
            <a:off x="640080" y="1371600"/>
            <a:ext cx="8839200" cy="4114800"/>
          </a:xfrm>
        </p:spPr>
        <p:txBody>
          <a:bodyPr>
            <a:normAutofit lnSpcReduction="10000"/>
          </a:bodyPr>
          <a:lstStyle/>
          <a:p>
            <a:pPr marL="0" indent="0">
              <a:lnSpc>
                <a:spcPct val="90000"/>
              </a:lnSpc>
              <a:buNone/>
            </a:pPr>
            <a:r>
              <a:rPr lang="en-US" altLang="en-US" dirty="0"/>
              <a:t>Specific to the specialty:</a:t>
            </a:r>
          </a:p>
          <a:p>
            <a:pPr marL="914400" lvl="1" indent="-447675">
              <a:lnSpc>
                <a:spcPct val="140000"/>
              </a:lnSpc>
            </a:pPr>
            <a:r>
              <a:rPr lang="en-US" altLang="en-US" dirty="0">
                <a:latin typeface="+mj-lt"/>
              </a:rPr>
              <a:t>Cardiovascular and Pulmonary: ACLS certification; data analysis project or case study.</a:t>
            </a:r>
          </a:p>
          <a:p>
            <a:pPr marL="914400" lvl="1" indent="-447675">
              <a:lnSpc>
                <a:spcPct val="140000"/>
              </a:lnSpc>
            </a:pPr>
            <a:r>
              <a:rPr lang="en-US" altLang="en-US" dirty="0">
                <a:latin typeface="+mj-lt"/>
              </a:rPr>
              <a:t>Clinical Electrophysiologic: Patient reports.</a:t>
            </a:r>
          </a:p>
          <a:p>
            <a:pPr marL="914400" lvl="1" indent="-447675">
              <a:lnSpc>
                <a:spcPct val="140000"/>
              </a:lnSpc>
            </a:pPr>
            <a:r>
              <a:rPr lang="en-US" altLang="en-US" dirty="0">
                <a:latin typeface="+mj-lt"/>
              </a:rPr>
              <a:t>Sports: Acute management of injury and illness certification.</a:t>
            </a:r>
          </a:p>
          <a:p>
            <a:pPr marL="914400" lvl="1" indent="-447675">
              <a:lnSpc>
                <a:spcPct val="140000"/>
              </a:lnSpc>
            </a:pPr>
            <a:r>
              <a:rPr lang="en-US" altLang="en-US" dirty="0">
                <a:latin typeface="+mj-lt"/>
              </a:rPr>
              <a:t>Oncology, Women</a:t>
            </a:r>
            <a:r>
              <a:rPr lang="ja-JP" altLang="en-US" dirty="0">
                <a:latin typeface="+mj-lt"/>
              </a:rPr>
              <a:t>’</a:t>
            </a:r>
            <a:r>
              <a:rPr lang="en-US" altLang="ja-JP" dirty="0">
                <a:latin typeface="+mj-lt"/>
              </a:rPr>
              <a:t>s Health, and Wound Management: Case study.</a:t>
            </a:r>
            <a:endParaRPr lang="en-US" altLang="en-US"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a:extLst>
              <a:ext uri="{FF2B5EF4-FFF2-40B4-BE49-F238E27FC236}">
                <a16:creationId xmlns:a16="http://schemas.microsoft.com/office/drawing/2014/main" id="{407694CE-07F4-4CF0-8661-9F7CEFD24FF4}"/>
              </a:ext>
            </a:extLst>
          </p:cNvPr>
          <p:cNvSpPr>
            <a:spLocks noGrp="1" noChangeArrowheads="1"/>
          </p:cNvSpPr>
          <p:nvPr>
            <p:ph type="title" idx="4294967295"/>
          </p:nvPr>
        </p:nvSpPr>
        <p:spPr>
          <a:xfrm>
            <a:off x="689805" y="490217"/>
            <a:ext cx="9604375" cy="995683"/>
          </a:xfrm>
        </p:spPr>
        <p:txBody>
          <a:bodyPr>
            <a:noAutofit/>
          </a:bodyPr>
          <a:lstStyle/>
          <a:p>
            <a:pPr>
              <a:buClr>
                <a:schemeClr val="accent2"/>
              </a:buClr>
              <a:defRPr/>
            </a:pPr>
            <a:r>
              <a:rPr lang="en-US" dirty="0">
                <a:solidFill>
                  <a:srgbClr val="AF231C"/>
                </a:solidFill>
                <a:cs typeface="+mj-cs"/>
              </a:rPr>
              <a:t>Residency Option for Meeting the Eligibility Requirements for Specialist Certification</a:t>
            </a:r>
          </a:p>
        </p:txBody>
      </p:sp>
      <p:sp>
        <p:nvSpPr>
          <p:cNvPr id="21507" name="Rectangle 1027">
            <a:extLst>
              <a:ext uri="{FF2B5EF4-FFF2-40B4-BE49-F238E27FC236}">
                <a16:creationId xmlns:a16="http://schemas.microsoft.com/office/drawing/2014/main" id="{906532A0-F0A6-4416-B2AF-3B75F5006039}"/>
              </a:ext>
            </a:extLst>
          </p:cNvPr>
          <p:cNvSpPr>
            <a:spLocks noGrp="1" noChangeArrowheads="1"/>
          </p:cNvSpPr>
          <p:nvPr>
            <p:ph type="body" idx="4294967295"/>
          </p:nvPr>
        </p:nvSpPr>
        <p:spPr>
          <a:xfrm>
            <a:off x="689805" y="1633217"/>
            <a:ext cx="9144000" cy="4344988"/>
          </a:xfrm>
        </p:spPr>
        <p:txBody>
          <a:bodyPr rtlCol="0">
            <a:normAutofit/>
          </a:bodyPr>
          <a:lstStyle/>
          <a:p>
            <a:pPr marL="0" indent="0">
              <a:lnSpc>
                <a:spcPct val="90000"/>
              </a:lnSpc>
              <a:spcAft>
                <a:spcPts val="0"/>
              </a:spcAft>
              <a:buNone/>
              <a:defRPr/>
            </a:pPr>
            <a:r>
              <a:rPr lang="en-US" dirty="0">
                <a:cs typeface="+mn-cs"/>
              </a:rPr>
              <a:t>Complete an </a:t>
            </a:r>
            <a:r>
              <a:rPr lang="en-US" dirty="0">
                <a:cs typeface="+mn-cs"/>
                <a:hlinkClick r:id="rId3"/>
              </a:rPr>
              <a:t>APTA-Accredited Clinical Residency</a:t>
            </a:r>
            <a:r>
              <a:rPr lang="en-US" dirty="0">
                <a:cs typeface="+mn-cs"/>
              </a:rPr>
              <a:t>:</a:t>
            </a:r>
          </a:p>
          <a:p>
            <a:pPr lvl="1" indent="-182880">
              <a:lnSpc>
                <a:spcPct val="90000"/>
              </a:lnSpc>
              <a:spcAft>
                <a:spcPts val="0"/>
              </a:spcAft>
              <a:defRPr/>
            </a:pPr>
            <a:endParaRPr lang="en-US" sz="1200" dirty="0"/>
          </a:p>
          <a:p>
            <a:pPr marL="914400" lvl="1" indent="-447675">
              <a:lnSpc>
                <a:spcPct val="90000"/>
              </a:lnSpc>
              <a:spcAft>
                <a:spcPts val="0"/>
              </a:spcAft>
              <a:defRPr/>
            </a:pPr>
            <a:r>
              <a:rPr lang="en-US" dirty="0"/>
              <a:t>All specialty councils allow completion of an APTA-accredited </a:t>
            </a:r>
            <a:r>
              <a:rPr lang="en-US" dirty="0">
                <a:solidFill>
                  <a:srgbClr val="000000"/>
                </a:solidFill>
              </a:rPr>
              <a:t>clinical residency</a:t>
            </a:r>
            <a:r>
              <a:rPr lang="en-US" dirty="0"/>
              <a:t> to replace all or a portion of the practice eligibility requirements.</a:t>
            </a:r>
          </a:p>
          <a:p>
            <a:pPr marL="914400" lvl="1" indent="-447675">
              <a:lnSpc>
                <a:spcPct val="90000"/>
              </a:lnSpc>
              <a:spcAft>
                <a:spcPts val="0"/>
              </a:spcAft>
              <a:buNone/>
              <a:defRPr/>
            </a:pPr>
            <a:endParaRPr lang="en-US" dirty="0"/>
          </a:p>
          <a:p>
            <a:pPr marL="914400" lvl="1" indent="-447675">
              <a:lnSpc>
                <a:spcPct val="90000"/>
              </a:lnSpc>
              <a:spcAft>
                <a:spcPts val="0"/>
              </a:spcAft>
              <a:defRPr/>
            </a:pPr>
            <a:r>
              <a:rPr lang="en-US" dirty="0"/>
              <a:t>Programs are </a:t>
            </a:r>
            <a:r>
              <a:rPr lang="en-US" dirty="0" err="1"/>
              <a:t>postprofessional</a:t>
            </a:r>
            <a:r>
              <a:rPr lang="en-US" dirty="0"/>
              <a:t> clinical and didactic education designed to advance the physical therapist's skill in a defined practice area. </a:t>
            </a:r>
          </a:p>
          <a:p>
            <a:pPr marL="914400" lvl="1" indent="-447675">
              <a:lnSpc>
                <a:spcPct val="90000"/>
              </a:lnSpc>
              <a:spcAft>
                <a:spcPts val="0"/>
              </a:spcAft>
              <a:buNone/>
              <a:defRPr/>
            </a:pPr>
            <a:endParaRPr lang="en-US" dirty="0"/>
          </a:p>
          <a:p>
            <a:pPr marL="914400" lvl="1" indent="-447675">
              <a:lnSpc>
                <a:spcPct val="90000"/>
              </a:lnSpc>
              <a:spcAft>
                <a:spcPts val="0"/>
              </a:spcAft>
              <a:defRPr/>
            </a:pPr>
            <a:r>
              <a:rPr lang="en-US" dirty="0"/>
              <a:t>Residency curriculum is designed using the “Description of Specialty Practice.”</a:t>
            </a:r>
          </a:p>
          <a:p>
            <a:pPr lvl="1" indent="-182880">
              <a:lnSpc>
                <a:spcPct val="90000"/>
              </a:lnSpc>
              <a:spcAft>
                <a:spcPts val="0"/>
              </a:spcAft>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a:extLst>
              <a:ext uri="{FF2B5EF4-FFF2-40B4-BE49-F238E27FC236}">
                <a16:creationId xmlns:a16="http://schemas.microsoft.com/office/drawing/2014/main" id="{407694CE-07F4-4CF0-8661-9F7CEFD24FF4}"/>
              </a:ext>
            </a:extLst>
          </p:cNvPr>
          <p:cNvSpPr>
            <a:spLocks noGrp="1" noChangeArrowheads="1"/>
          </p:cNvSpPr>
          <p:nvPr>
            <p:ph type="title" idx="4294967295"/>
          </p:nvPr>
        </p:nvSpPr>
        <p:spPr>
          <a:xfrm>
            <a:off x="640080" y="466786"/>
            <a:ext cx="9604375" cy="610749"/>
          </a:xfrm>
        </p:spPr>
        <p:txBody>
          <a:bodyPr>
            <a:noAutofit/>
          </a:bodyPr>
          <a:lstStyle/>
          <a:p>
            <a:pPr>
              <a:buClr>
                <a:schemeClr val="accent2"/>
              </a:buClr>
              <a:defRPr/>
            </a:pPr>
            <a:r>
              <a:rPr lang="en-US" dirty="0">
                <a:solidFill>
                  <a:srgbClr val="AF231C"/>
                </a:solidFill>
                <a:cs typeface="+mj-cs"/>
              </a:rPr>
              <a:t>Board Examination</a:t>
            </a:r>
          </a:p>
        </p:txBody>
      </p:sp>
      <p:sp>
        <p:nvSpPr>
          <p:cNvPr id="5" name="Rectangle 3">
            <a:extLst>
              <a:ext uri="{FF2B5EF4-FFF2-40B4-BE49-F238E27FC236}">
                <a16:creationId xmlns:a16="http://schemas.microsoft.com/office/drawing/2014/main" id="{647A4CA4-1E51-4BF5-BE73-301ECBDEB31E}"/>
              </a:ext>
            </a:extLst>
          </p:cNvPr>
          <p:cNvSpPr txBox="1">
            <a:spLocks/>
          </p:cNvSpPr>
          <p:nvPr/>
        </p:nvSpPr>
        <p:spPr>
          <a:xfrm>
            <a:off x="640080" y="1295400"/>
            <a:ext cx="10646537" cy="4267200"/>
          </a:xfrm>
          <a:prstGeom prst="rect">
            <a:avLst/>
          </a:prstGeom>
        </p:spPr>
        <p:txBody>
          <a:bodyPr/>
          <a:lstStyle>
            <a:lvl1pPr marL="274320" indent="-274320" algn="l" defTabSz="914400" rtl="0" eaLnBrk="1" latinLnBrk="0" hangingPunct="1">
              <a:lnSpc>
                <a:spcPct val="100000"/>
              </a:lnSpc>
              <a:spcBef>
                <a:spcPts val="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48640" indent="-274320" algn="l" defTabSz="914400" rtl="0" eaLnBrk="1" latinLnBrk="0" hangingPunct="1">
              <a:lnSpc>
                <a:spcPct val="100000"/>
              </a:lnSpc>
              <a:spcBef>
                <a:spcPts val="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22960" indent="-274320" algn="l" defTabSz="914400" rtl="0" eaLnBrk="1" latinLnBrk="0" hangingPunct="1">
              <a:lnSpc>
                <a:spcPct val="100000"/>
              </a:lnSpc>
              <a:spcBef>
                <a:spcPts val="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097280" indent="-274320" algn="l" defTabSz="9144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1371600" indent="-274320" algn="l" defTabSz="9144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1325" indent="-441325">
              <a:lnSpc>
                <a:spcPct val="90000"/>
              </a:lnSpc>
            </a:pPr>
            <a:r>
              <a:rPr lang="en-US" altLang="en-US" dirty="0"/>
              <a:t>Developed by the specialty councils in collaboration with the National Board of Medical Examiners.</a:t>
            </a:r>
            <a:endParaRPr lang="en-US" altLang="en-US" sz="2400" baseline="30000" dirty="0"/>
          </a:p>
          <a:p>
            <a:pPr marL="441325" indent="-441325">
              <a:lnSpc>
                <a:spcPct val="90000"/>
              </a:lnSpc>
            </a:pPr>
            <a:endParaRPr lang="en-US" altLang="en-US" dirty="0"/>
          </a:p>
          <a:p>
            <a:pPr marL="441325" lvl="1" indent="-441325">
              <a:lnSpc>
                <a:spcPct val="90000"/>
              </a:lnSpc>
            </a:pPr>
            <a:r>
              <a:rPr lang="en-US" altLang="en-US" sz="2800" dirty="0"/>
              <a:t>A rigorous, criterion-referenced exam that tests the </a:t>
            </a:r>
            <a:r>
              <a:rPr lang="en-US" altLang="en-US" sz="2800" dirty="0">
                <a:solidFill>
                  <a:schemeClr val="tx2"/>
                </a:solidFill>
              </a:rPr>
              <a:t>application and synthesis </a:t>
            </a:r>
            <a:r>
              <a:rPr lang="en-US" altLang="en-US" sz="2800" dirty="0"/>
              <a:t>of </a:t>
            </a:r>
          </a:p>
          <a:p>
            <a:pPr lvl="2">
              <a:lnSpc>
                <a:spcPct val="90000"/>
              </a:lnSpc>
              <a:spcBef>
                <a:spcPts val="600"/>
              </a:spcBef>
            </a:pPr>
            <a:r>
              <a:rPr lang="en-US" altLang="en-US" sz="2400" dirty="0"/>
              <a:t>Advanced knowledge.</a:t>
            </a:r>
          </a:p>
          <a:p>
            <a:pPr lvl="2">
              <a:lnSpc>
                <a:spcPct val="90000"/>
              </a:lnSpc>
            </a:pPr>
            <a:r>
              <a:rPr lang="en-US" altLang="en-US" sz="2400" dirty="0"/>
              <a:t>Clinical skills and reasoning.</a:t>
            </a:r>
          </a:p>
        </p:txBody>
      </p:sp>
    </p:spTree>
    <p:extLst>
      <p:ext uri="{BB962C8B-B14F-4D97-AF65-F5344CB8AC3E}">
        <p14:creationId xmlns:p14="http://schemas.microsoft.com/office/powerpoint/2010/main" val="2457490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88B6E-530C-457D-B865-26B176E0F02C}"/>
              </a:ext>
            </a:extLst>
          </p:cNvPr>
          <p:cNvSpPr>
            <a:spLocks noGrp="1"/>
          </p:cNvSpPr>
          <p:nvPr>
            <p:ph type="title"/>
          </p:nvPr>
        </p:nvSpPr>
        <p:spPr/>
        <p:txBody>
          <a:bodyPr/>
          <a:lstStyle/>
          <a:p>
            <a:pPr>
              <a:defRPr/>
            </a:pPr>
            <a:r>
              <a:rPr lang="en-US" dirty="0">
                <a:ea typeface="+mj-ea"/>
                <a:cs typeface="+mj-cs"/>
              </a:rPr>
              <a:t>Where </a:t>
            </a:r>
            <a:r>
              <a:rPr lang="en-US" dirty="0">
                <a:cs typeface="+mj-cs"/>
              </a:rPr>
              <a:t>To</a:t>
            </a:r>
            <a:r>
              <a:rPr lang="en-US" dirty="0">
                <a:ea typeface="+mj-ea"/>
                <a:cs typeface="+mj-cs"/>
              </a:rPr>
              <a:t> Start</a:t>
            </a:r>
          </a:p>
        </p:txBody>
      </p:sp>
      <p:sp>
        <p:nvSpPr>
          <p:cNvPr id="3" name="Content Placeholder 2">
            <a:extLst>
              <a:ext uri="{FF2B5EF4-FFF2-40B4-BE49-F238E27FC236}">
                <a16:creationId xmlns:a16="http://schemas.microsoft.com/office/drawing/2014/main" id="{1F09E84C-E5F4-4CF5-AF51-6D34818DBD9D}"/>
              </a:ext>
            </a:extLst>
          </p:cNvPr>
          <p:cNvSpPr>
            <a:spLocks noGrp="1"/>
          </p:cNvSpPr>
          <p:nvPr>
            <p:ph idx="1"/>
          </p:nvPr>
        </p:nvSpPr>
        <p:spPr>
          <a:xfrm>
            <a:off x="894946" y="1224793"/>
            <a:ext cx="9861870" cy="4261607"/>
          </a:xfrm>
        </p:spPr>
        <p:txBody>
          <a:bodyPr rtlCol="0">
            <a:normAutofit/>
          </a:bodyPr>
          <a:lstStyle/>
          <a:p>
            <a:pPr marL="466725" indent="-466725">
              <a:defRPr/>
            </a:pPr>
            <a:r>
              <a:rPr lang="en-US" dirty="0">
                <a:cs typeface="+mn-cs"/>
              </a:rPr>
              <a:t>Description of Specialty Practice:</a:t>
            </a:r>
          </a:p>
          <a:p>
            <a:pPr marL="914400" lvl="1" indent="-447675">
              <a:defRPr/>
            </a:pPr>
            <a:r>
              <a:rPr lang="en-US" b="1" dirty="0">
                <a:solidFill>
                  <a:schemeClr val="tx2"/>
                </a:solidFill>
              </a:rPr>
              <a:t>Self-assess your strengths and weaknesses. </a:t>
            </a:r>
          </a:p>
          <a:p>
            <a:pPr marL="914400" lvl="1" indent="-447675">
              <a:defRPr/>
            </a:pPr>
            <a:r>
              <a:rPr lang="en-US" dirty="0"/>
              <a:t>Consider patient populations that are familiar and not as familiar.</a:t>
            </a:r>
          </a:p>
          <a:p>
            <a:pPr marL="274320" lvl="1" indent="0">
              <a:buNone/>
              <a:defRPr/>
            </a:pPr>
            <a:endParaRPr lang="en-US" b="1" dirty="0">
              <a:solidFill>
                <a:schemeClr val="tx2"/>
              </a:solidFill>
            </a:endParaRPr>
          </a:p>
          <a:p>
            <a:pPr marL="466725" indent="-466725">
              <a:defRPr/>
            </a:pPr>
            <a:r>
              <a:rPr lang="en-US" dirty="0">
                <a:cs typeface="+mn-cs"/>
              </a:rPr>
              <a:t>Develop a plan and strategy to prepare.  </a:t>
            </a:r>
          </a:p>
          <a:p>
            <a:pPr marL="914400" lvl="1" indent="-447675">
              <a:defRPr/>
            </a:pPr>
            <a:r>
              <a:rPr lang="en-US" dirty="0">
                <a:ea typeface="+mn-ea"/>
              </a:rPr>
              <a:t>Your patients are your best teachers!</a:t>
            </a:r>
          </a:p>
          <a:p>
            <a:pPr marL="0" indent="0">
              <a:spcAft>
                <a:spcPts val="0"/>
              </a:spcAft>
              <a:buNone/>
              <a:defRPr/>
            </a:pPr>
            <a:endParaRPr lang="en-US" dirty="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88B6E-530C-457D-B865-26B176E0F02C}"/>
              </a:ext>
            </a:extLst>
          </p:cNvPr>
          <p:cNvSpPr>
            <a:spLocks noGrp="1"/>
          </p:cNvSpPr>
          <p:nvPr>
            <p:ph type="title"/>
          </p:nvPr>
        </p:nvSpPr>
        <p:spPr>
          <a:xfrm>
            <a:off x="640080" y="547381"/>
            <a:ext cx="10058400" cy="914400"/>
          </a:xfrm>
        </p:spPr>
        <p:txBody>
          <a:bodyPr/>
          <a:lstStyle/>
          <a:p>
            <a:pPr>
              <a:defRPr/>
            </a:pPr>
            <a:r>
              <a:rPr lang="en-US" dirty="0">
                <a:ea typeface="+mj-ea"/>
                <a:cs typeface="+mj-cs"/>
              </a:rPr>
              <a:t>Description of Specialty Practice</a:t>
            </a:r>
          </a:p>
        </p:txBody>
      </p:sp>
      <p:sp>
        <p:nvSpPr>
          <p:cNvPr id="7" name="Text Box 5">
            <a:extLst>
              <a:ext uri="{FF2B5EF4-FFF2-40B4-BE49-F238E27FC236}">
                <a16:creationId xmlns:a16="http://schemas.microsoft.com/office/drawing/2014/main" id="{A8D03FC3-D798-4851-9FD6-D61AD3C3BB76}"/>
              </a:ext>
            </a:extLst>
          </p:cNvPr>
          <p:cNvSpPr txBox="1">
            <a:spLocks noChangeArrowheads="1"/>
          </p:cNvSpPr>
          <p:nvPr/>
        </p:nvSpPr>
        <p:spPr>
          <a:xfrm>
            <a:off x="640080" y="1461781"/>
            <a:ext cx="10755647" cy="4694544"/>
          </a:xfrm>
          <a:prstGeom prst="rect">
            <a:avLst/>
          </a:prstGeom>
        </p:spPr>
        <p:txBody>
          <a:bodyPr vert="horz" lIns="0" tIns="0" rIns="0" bIns="0" rtlCol="0">
            <a:noAutofit/>
          </a:bodyPr>
          <a:lstStyle>
            <a:lvl1pPr marL="274320" indent="-274320" algn="l" defTabSz="914400" rtl="0" eaLnBrk="1" latinLnBrk="0" hangingPunct="1">
              <a:lnSpc>
                <a:spcPct val="100000"/>
              </a:lnSpc>
              <a:spcBef>
                <a:spcPts val="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48640" indent="-274320" algn="l" defTabSz="914400" rtl="0" eaLnBrk="1" latinLnBrk="0" hangingPunct="1">
              <a:lnSpc>
                <a:spcPct val="100000"/>
              </a:lnSpc>
              <a:spcBef>
                <a:spcPts val="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22960" indent="-274320" algn="l" defTabSz="914400" rtl="0" eaLnBrk="1" latinLnBrk="0" hangingPunct="1">
              <a:lnSpc>
                <a:spcPct val="100000"/>
              </a:lnSpc>
              <a:spcBef>
                <a:spcPts val="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097280" indent="-274320" algn="l" defTabSz="9144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1371600" indent="-274320" algn="l" defTabSz="9144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6725" lvl="1" indent="-407988">
              <a:lnSpc>
                <a:spcPct val="90000"/>
              </a:lnSpc>
              <a:spcAft>
                <a:spcPts val="0"/>
              </a:spcAft>
              <a:defRPr/>
            </a:pPr>
            <a:r>
              <a:rPr lang="en-US" sz="2800" dirty="0"/>
              <a:t>Describes the advanced knowledge, skills, and abilities for clinical practice in a specialty area.</a:t>
            </a:r>
          </a:p>
          <a:p>
            <a:pPr marL="466725" lvl="1" indent="-407988">
              <a:lnSpc>
                <a:spcPct val="90000"/>
              </a:lnSpc>
              <a:spcAft>
                <a:spcPts val="0"/>
              </a:spcAft>
              <a:buFont typeface="Arial" panose="020B0604020202020204" pitchFamily="34" charset="0"/>
              <a:buNone/>
              <a:defRPr/>
            </a:pPr>
            <a:endParaRPr lang="en-US" sz="2800" dirty="0"/>
          </a:p>
          <a:p>
            <a:pPr marL="466725" lvl="1" indent="-407988">
              <a:lnSpc>
                <a:spcPct val="90000"/>
              </a:lnSpc>
              <a:spcAft>
                <a:spcPts val="0"/>
              </a:spcAft>
              <a:defRPr/>
            </a:pPr>
            <a:r>
              <a:rPr lang="en-US" sz="2800" dirty="0"/>
              <a:t>Is based on the results of an extensive practice analysis conducted by specialty councils and approved by ABPTS.</a:t>
            </a:r>
          </a:p>
          <a:p>
            <a:pPr marL="466725" lvl="2" indent="-407988">
              <a:lnSpc>
                <a:spcPct val="90000"/>
              </a:lnSpc>
              <a:spcAft>
                <a:spcPts val="0"/>
              </a:spcAft>
              <a:buFont typeface="Arial" panose="020B0604020202020204" pitchFamily="34" charset="0"/>
              <a:buNone/>
              <a:defRPr/>
            </a:pPr>
            <a:endParaRPr lang="en-US" sz="2800" dirty="0"/>
          </a:p>
          <a:p>
            <a:pPr marL="466725" lvl="1" indent="-407988">
              <a:lnSpc>
                <a:spcPct val="90000"/>
              </a:lnSpc>
              <a:spcAft>
                <a:spcPts val="0"/>
              </a:spcAft>
              <a:defRPr/>
            </a:pPr>
            <a:r>
              <a:rPr lang="en-US" sz="2800" dirty="0"/>
              <a:t>Guides the development of the certification exam.</a:t>
            </a:r>
          </a:p>
        </p:txBody>
      </p:sp>
    </p:spTree>
    <p:extLst>
      <p:ext uri="{BB962C8B-B14F-4D97-AF65-F5344CB8AC3E}">
        <p14:creationId xmlns:p14="http://schemas.microsoft.com/office/powerpoint/2010/main" val="3574560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7AADDE1-40C2-4E59-8985-6D9A10957810}"/>
              </a:ext>
            </a:extLst>
          </p:cNvPr>
          <p:cNvSpPr>
            <a:spLocks noGrp="1" noChangeArrowheads="1"/>
          </p:cNvSpPr>
          <p:nvPr>
            <p:ph type="title" idx="4294967295"/>
          </p:nvPr>
        </p:nvSpPr>
        <p:spPr>
          <a:xfrm>
            <a:off x="640080" y="457200"/>
            <a:ext cx="9601200" cy="762000"/>
          </a:xfrm>
        </p:spPr>
        <p:txBody>
          <a:bodyPr/>
          <a:lstStyle/>
          <a:p>
            <a:pPr>
              <a:buClr>
                <a:schemeClr val="accent2"/>
              </a:buClr>
              <a:defRPr/>
            </a:pPr>
            <a:r>
              <a:rPr lang="en-US" dirty="0">
                <a:solidFill>
                  <a:srgbClr val="AF231C"/>
                </a:solidFill>
                <a:ea typeface="+mj-ea"/>
                <a:cs typeface="+mj-cs"/>
              </a:rPr>
              <a:t>Components of the Examination*</a:t>
            </a:r>
          </a:p>
        </p:txBody>
      </p:sp>
      <p:sp>
        <p:nvSpPr>
          <p:cNvPr id="23555" name="Rectangle 3">
            <a:extLst>
              <a:ext uri="{FF2B5EF4-FFF2-40B4-BE49-F238E27FC236}">
                <a16:creationId xmlns:a16="http://schemas.microsoft.com/office/drawing/2014/main" id="{FFC6DC9B-D95C-42CE-980B-D32AA8D0823F}"/>
              </a:ext>
            </a:extLst>
          </p:cNvPr>
          <p:cNvSpPr>
            <a:spLocks noGrp="1" noChangeArrowheads="1"/>
          </p:cNvSpPr>
          <p:nvPr>
            <p:ph type="body" idx="4294967295"/>
          </p:nvPr>
        </p:nvSpPr>
        <p:spPr>
          <a:xfrm>
            <a:off x="1357997" y="1236833"/>
            <a:ext cx="7923213" cy="4725988"/>
          </a:xfrm>
        </p:spPr>
        <p:txBody>
          <a:bodyPr rtlCol="0">
            <a:normAutofit/>
          </a:bodyPr>
          <a:lstStyle/>
          <a:p>
            <a:pPr marL="457200" indent="-457200">
              <a:spcAft>
                <a:spcPts val="0"/>
              </a:spcAft>
              <a:defRPr/>
            </a:pPr>
            <a:r>
              <a:rPr lang="en-US" dirty="0">
                <a:cs typeface="+mn-cs"/>
              </a:rPr>
              <a:t>Patient Care.</a:t>
            </a:r>
          </a:p>
          <a:p>
            <a:pPr marL="457200" indent="-457200">
              <a:defRPr/>
            </a:pPr>
            <a:r>
              <a:rPr lang="en-US" dirty="0">
                <a:cs typeface="+mn-cs"/>
              </a:rPr>
              <a:t>Teaching.</a:t>
            </a:r>
          </a:p>
          <a:p>
            <a:pPr marL="457200" indent="-457200">
              <a:defRPr/>
            </a:pPr>
            <a:r>
              <a:rPr lang="en-US" dirty="0">
                <a:cs typeface="+mn-cs"/>
              </a:rPr>
              <a:t>Administration.</a:t>
            </a:r>
          </a:p>
          <a:p>
            <a:pPr marL="457200" indent="-457200">
              <a:defRPr/>
            </a:pPr>
            <a:r>
              <a:rPr lang="en-US" dirty="0">
                <a:cs typeface="+mn-cs"/>
              </a:rPr>
              <a:t>Consultation.</a:t>
            </a:r>
          </a:p>
          <a:p>
            <a:pPr marL="457200" indent="-457200">
              <a:defRPr/>
            </a:pPr>
            <a:r>
              <a:rPr lang="en-US" dirty="0">
                <a:cs typeface="+mn-cs"/>
              </a:rPr>
              <a:t>Communication.</a:t>
            </a:r>
          </a:p>
          <a:p>
            <a:pPr marL="457200" indent="-457200">
              <a:defRPr/>
            </a:pPr>
            <a:r>
              <a:rPr lang="en-US" dirty="0">
                <a:cs typeface="+mn-cs"/>
              </a:rPr>
              <a:t>Interpretation of research.</a:t>
            </a:r>
          </a:p>
          <a:p>
            <a:pPr marL="182880" indent="-182880">
              <a:spcAft>
                <a:spcPts val="0"/>
              </a:spcAft>
              <a:defRPr/>
            </a:pPr>
            <a:endParaRPr lang="en-US" dirty="0">
              <a:cs typeface="+mn-cs"/>
            </a:endParaRPr>
          </a:p>
          <a:p>
            <a:pPr marL="0" indent="0">
              <a:spcAft>
                <a:spcPts val="0"/>
              </a:spcAft>
              <a:buNone/>
              <a:defRPr/>
            </a:pPr>
            <a:r>
              <a:rPr lang="en-US" sz="1800" dirty="0">
                <a:solidFill>
                  <a:srgbClr val="C00000"/>
                </a:solidFill>
                <a:cs typeface="+mn-cs"/>
              </a:rPr>
              <a:t>*</a:t>
            </a:r>
            <a:r>
              <a:rPr lang="en-US" sz="1800" dirty="0">
                <a:cs typeface="+mn-cs"/>
              </a:rPr>
              <a:t>As defined by a specific DSP.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FB0591-AEEC-4B62-B352-578650B61CBF}"/>
              </a:ext>
            </a:extLst>
          </p:cNvPr>
          <p:cNvSpPr>
            <a:spLocks noGrp="1"/>
          </p:cNvSpPr>
          <p:nvPr>
            <p:ph type="title"/>
          </p:nvPr>
        </p:nvSpPr>
        <p:spPr>
          <a:xfrm>
            <a:off x="640080" y="481263"/>
            <a:ext cx="10058400" cy="914400"/>
          </a:xfrm>
        </p:spPr>
        <p:txBody>
          <a:bodyPr/>
          <a:lstStyle/>
          <a:p>
            <a:pPr>
              <a:defRPr/>
            </a:pPr>
            <a:r>
              <a:rPr lang="en-US" dirty="0">
                <a:ea typeface="+mj-ea"/>
                <a:cs typeface="+mj-cs"/>
              </a:rPr>
              <a:t>Path to Clinical Specialization</a:t>
            </a:r>
          </a:p>
        </p:txBody>
      </p:sp>
      <p:graphicFrame>
        <p:nvGraphicFramePr>
          <p:cNvPr id="4" name="Content Placeholder 3">
            <a:extLst>
              <a:ext uri="{FF2B5EF4-FFF2-40B4-BE49-F238E27FC236}">
                <a16:creationId xmlns:a16="http://schemas.microsoft.com/office/drawing/2014/main" id="{8007D2FF-974B-4C63-B131-B11E41C8EEE7}"/>
              </a:ext>
            </a:extLst>
          </p:cNvPr>
          <p:cNvGraphicFramePr>
            <a:graphicFrameLocks noGrp="1"/>
          </p:cNvGraphicFramePr>
          <p:nvPr>
            <p:ph idx="1"/>
          </p:nvPr>
        </p:nvGraphicFramePr>
        <p:xfrm>
          <a:off x="640080" y="1513223"/>
          <a:ext cx="9867499" cy="278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036" name="TextBox 5">
            <a:extLst>
              <a:ext uri="{FF2B5EF4-FFF2-40B4-BE49-F238E27FC236}">
                <a16:creationId xmlns:a16="http://schemas.microsoft.com/office/drawing/2014/main" id="{8C956A21-6978-4741-99DA-E6EC7A29EC79}"/>
              </a:ext>
            </a:extLst>
          </p:cNvPr>
          <p:cNvSpPr txBox="1">
            <a:spLocks noChangeArrowheads="1"/>
          </p:cNvSpPr>
          <p:nvPr/>
        </p:nvSpPr>
        <p:spPr bwMode="auto">
          <a:xfrm>
            <a:off x="4126230" y="3810001"/>
            <a:ext cx="228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buFont typeface="Arial" panose="020B0604020202020204" pitchFamily="34" charset="0"/>
              <a:buChar char="•"/>
            </a:pPr>
            <a:r>
              <a:rPr lang="en-US" altLang="en-US" dirty="0">
                <a:latin typeface="Arial" panose="020B0604020202020204" pitchFamily="34" charset="0"/>
                <a:cs typeface="Arial" panose="020B0604020202020204" pitchFamily="34" charset="0"/>
              </a:rPr>
              <a:t>Board certified specialists</a:t>
            </a:r>
          </a:p>
        </p:txBody>
      </p:sp>
      <p:sp>
        <p:nvSpPr>
          <p:cNvPr id="44037" name="TextBox 7">
            <a:extLst>
              <a:ext uri="{FF2B5EF4-FFF2-40B4-BE49-F238E27FC236}">
                <a16:creationId xmlns:a16="http://schemas.microsoft.com/office/drawing/2014/main" id="{6EFEA091-F3B2-4016-A7F5-C240E4696A56}"/>
              </a:ext>
            </a:extLst>
          </p:cNvPr>
          <p:cNvSpPr txBox="1">
            <a:spLocks noChangeArrowheads="1"/>
          </p:cNvSpPr>
          <p:nvPr/>
        </p:nvSpPr>
        <p:spPr bwMode="auto">
          <a:xfrm>
            <a:off x="7908758" y="3855949"/>
            <a:ext cx="450783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buFont typeface="Arial" panose="020B0604020202020204" pitchFamily="34" charset="0"/>
              <a:buChar char="•"/>
            </a:pPr>
            <a:r>
              <a:rPr lang="en-US" altLang="en-US" dirty="0">
                <a:latin typeface="Arial" panose="020B0604020202020204" pitchFamily="34" charset="0"/>
                <a:cs typeface="Arial" panose="020B0604020202020204" pitchFamily="34" charset="0"/>
              </a:rPr>
              <a:t>Knowledge and skills</a:t>
            </a:r>
          </a:p>
          <a:p>
            <a:pPr>
              <a:buFont typeface="Arial" panose="020B0604020202020204" pitchFamily="34" charset="0"/>
              <a:buChar char="•"/>
            </a:pPr>
            <a:r>
              <a:rPr lang="en-US" altLang="en-US" dirty="0">
                <a:latin typeface="Arial" panose="020B0604020202020204" pitchFamily="34" charset="0"/>
                <a:cs typeface="Arial" panose="020B0604020202020204" pitchFamily="34" charset="0"/>
              </a:rPr>
              <a:t>Continuing education</a:t>
            </a:r>
          </a:p>
          <a:p>
            <a:pPr>
              <a:buFont typeface="Arial" panose="020B0604020202020204" pitchFamily="34" charset="0"/>
              <a:buChar char="•"/>
            </a:pPr>
            <a:r>
              <a:rPr lang="en-US" altLang="en-US" dirty="0">
                <a:latin typeface="Arial" panose="020B0604020202020204" pitchFamily="34" charset="0"/>
                <a:cs typeface="Arial" panose="020B0604020202020204" pitchFamily="34" charset="0"/>
              </a:rPr>
              <a:t>Postprofessional clinical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residency</a:t>
            </a:r>
          </a:p>
          <a:p>
            <a:pPr>
              <a:buFont typeface="Arial" panose="020B0604020202020204" pitchFamily="34" charset="0"/>
              <a:buChar char="•"/>
            </a:pPr>
            <a:r>
              <a:rPr lang="en-US" altLang="en-US" dirty="0">
                <a:latin typeface="Arial" panose="020B0604020202020204" pitchFamily="34" charset="0"/>
                <a:cs typeface="Arial" panose="020B0604020202020204" pitchFamily="34" charset="0"/>
              </a:rPr>
              <a:t>Postprofessional education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91C176C-1CE9-4A93-BF91-CF01E6479AA9}"/>
              </a:ext>
            </a:extLst>
          </p:cNvPr>
          <p:cNvSpPr>
            <a:spLocks noGrp="1" noChangeArrowheads="1"/>
          </p:cNvSpPr>
          <p:nvPr>
            <p:ph type="title" idx="4294967295"/>
          </p:nvPr>
        </p:nvSpPr>
        <p:spPr>
          <a:xfrm>
            <a:off x="640080" y="457200"/>
            <a:ext cx="10172700" cy="705054"/>
          </a:xfrm>
        </p:spPr>
        <p:txBody>
          <a:bodyPr>
            <a:normAutofit/>
          </a:bodyPr>
          <a:lstStyle/>
          <a:p>
            <a:pPr>
              <a:buClr>
                <a:schemeClr val="accent2"/>
              </a:buClr>
              <a:defRPr/>
            </a:pPr>
            <a:r>
              <a:rPr lang="en-US" dirty="0">
                <a:solidFill>
                  <a:srgbClr val="AF231C"/>
                </a:solidFill>
                <a:cs typeface="+mj-cs"/>
              </a:rPr>
              <a:t>Preparing for the Board Certification Examination </a:t>
            </a:r>
          </a:p>
        </p:txBody>
      </p:sp>
      <p:sp>
        <p:nvSpPr>
          <p:cNvPr id="45059" name="Rectangle 3">
            <a:extLst>
              <a:ext uri="{FF2B5EF4-FFF2-40B4-BE49-F238E27FC236}">
                <a16:creationId xmlns:a16="http://schemas.microsoft.com/office/drawing/2014/main" id="{EADD87CA-2F90-4FF3-B942-09170B7A757B}"/>
              </a:ext>
            </a:extLst>
          </p:cNvPr>
          <p:cNvSpPr>
            <a:spLocks noGrp="1"/>
          </p:cNvSpPr>
          <p:nvPr>
            <p:ph type="body" idx="4294967295"/>
          </p:nvPr>
        </p:nvSpPr>
        <p:spPr>
          <a:xfrm>
            <a:off x="1241742" y="1162254"/>
            <a:ext cx="8969375" cy="4725988"/>
          </a:xfrm>
        </p:spPr>
        <p:txBody>
          <a:bodyPr>
            <a:normAutofit fontScale="92500" lnSpcReduction="10000"/>
          </a:bodyPr>
          <a:lstStyle/>
          <a:p>
            <a:pPr marL="514350" indent="-514350">
              <a:lnSpc>
                <a:spcPct val="90000"/>
              </a:lnSpc>
              <a:buFont typeface="Arial" panose="020B0604020202020204" pitchFamily="34" charset="0"/>
              <a:buAutoNum type="arabicPeriod"/>
            </a:pPr>
            <a:r>
              <a:rPr lang="en-US" altLang="en-US" sz="3000" dirty="0">
                <a:latin typeface="+mn-lt"/>
              </a:rPr>
              <a:t>Continuously review and adapt your </a:t>
            </a:r>
            <a:r>
              <a:rPr lang="ja-JP" altLang="en-US" sz="3000" dirty="0">
                <a:latin typeface="+mn-lt"/>
              </a:rPr>
              <a:t>“</a:t>
            </a:r>
            <a:r>
              <a:rPr lang="en-US" altLang="ja-JP" sz="3000" dirty="0">
                <a:latin typeface="+mn-lt"/>
              </a:rPr>
              <a:t>path.</a:t>
            </a:r>
            <a:r>
              <a:rPr lang="ja-JP" altLang="en-US" sz="3000" dirty="0">
                <a:latin typeface="+mn-lt"/>
              </a:rPr>
              <a:t>”</a:t>
            </a:r>
            <a:r>
              <a:rPr lang="en-US" altLang="ja-JP" sz="3000" dirty="0">
                <a:latin typeface="+mn-lt"/>
              </a:rPr>
              <a:t> </a:t>
            </a:r>
          </a:p>
          <a:p>
            <a:pPr marL="514350" indent="-514350">
              <a:lnSpc>
                <a:spcPct val="90000"/>
              </a:lnSpc>
              <a:spcBef>
                <a:spcPts val="600"/>
              </a:spcBef>
              <a:buFont typeface="Arial" panose="020B0604020202020204" pitchFamily="34" charset="0"/>
              <a:buAutoNum type="arabicPeriod"/>
            </a:pPr>
            <a:r>
              <a:rPr lang="en-US" altLang="en-US" sz="3000" dirty="0">
                <a:latin typeface="+mn-lt"/>
              </a:rPr>
              <a:t>Use resources from APTA academies:*</a:t>
            </a:r>
          </a:p>
          <a:p>
            <a:pPr lvl="2" eaLnBrk="1" hangingPunct="1">
              <a:lnSpc>
                <a:spcPct val="90000"/>
              </a:lnSpc>
              <a:spcBef>
                <a:spcPct val="40000"/>
              </a:spcBef>
            </a:pPr>
            <a:r>
              <a:rPr lang="en-US" altLang="en-US" sz="2600" dirty="0">
                <a:latin typeface="+mn-lt"/>
              </a:rPr>
              <a:t>Recommended textbooks.</a:t>
            </a:r>
          </a:p>
          <a:p>
            <a:pPr lvl="2" eaLnBrk="1" hangingPunct="1">
              <a:lnSpc>
                <a:spcPct val="90000"/>
              </a:lnSpc>
              <a:spcBef>
                <a:spcPct val="40000"/>
              </a:spcBef>
            </a:pPr>
            <a:r>
              <a:rPr lang="en-US" altLang="en-US" sz="2600" dirty="0">
                <a:latin typeface="+mn-lt"/>
              </a:rPr>
              <a:t>Reading lists.</a:t>
            </a:r>
          </a:p>
          <a:p>
            <a:pPr lvl="2" eaLnBrk="1" hangingPunct="1">
              <a:lnSpc>
                <a:spcPct val="90000"/>
              </a:lnSpc>
              <a:spcBef>
                <a:spcPct val="40000"/>
              </a:spcBef>
            </a:pPr>
            <a:r>
              <a:rPr lang="en-US" altLang="en-US" sz="2600" dirty="0">
                <a:latin typeface="+mn-lt"/>
              </a:rPr>
              <a:t>Advanced clinical practice courses.</a:t>
            </a:r>
          </a:p>
          <a:p>
            <a:pPr marL="548640" lvl="2" indent="0" eaLnBrk="1" hangingPunct="1">
              <a:lnSpc>
                <a:spcPct val="90000"/>
              </a:lnSpc>
              <a:spcBef>
                <a:spcPct val="40000"/>
              </a:spcBef>
              <a:buNone/>
            </a:pPr>
            <a:endParaRPr lang="en-US" altLang="en-US" sz="1000" dirty="0">
              <a:latin typeface="+mn-lt"/>
            </a:endParaRPr>
          </a:p>
          <a:p>
            <a:pPr marL="514350" indent="-514350">
              <a:lnSpc>
                <a:spcPct val="90000"/>
              </a:lnSpc>
              <a:buFont typeface="Arial" panose="020B0604020202020204" pitchFamily="34" charset="0"/>
              <a:buAutoNum type="arabicPeriod"/>
            </a:pPr>
            <a:r>
              <a:rPr lang="en-US" altLang="en-US" sz="3000" dirty="0">
                <a:latin typeface="+mn-lt"/>
              </a:rPr>
              <a:t>Join a study group.</a:t>
            </a:r>
          </a:p>
          <a:p>
            <a:pPr marL="514350" indent="-514350">
              <a:lnSpc>
                <a:spcPct val="90000"/>
              </a:lnSpc>
              <a:spcBef>
                <a:spcPts val="600"/>
              </a:spcBef>
              <a:buFont typeface="Arial" panose="020B0604020202020204" pitchFamily="34" charset="0"/>
              <a:buAutoNum type="arabicPeriod"/>
            </a:pPr>
            <a:r>
              <a:rPr lang="en-US" altLang="en-US" sz="3000" dirty="0">
                <a:latin typeface="+mn-lt"/>
              </a:rPr>
              <a:t>Seek the guidance of a mentor.</a:t>
            </a:r>
          </a:p>
          <a:p>
            <a:pPr marL="514350" indent="-514350">
              <a:lnSpc>
                <a:spcPct val="90000"/>
              </a:lnSpc>
              <a:spcBef>
                <a:spcPts val="600"/>
              </a:spcBef>
              <a:buFont typeface="Arial" panose="020B0604020202020204" pitchFamily="34" charset="0"/>
              <a:buAutoNum type="arabicPeriod"/>
            </a:pPr>
            <a:r>
              <a:rPr lang="en-US" altLang="en-US" sz="3000" dirty="0">
                <a:latin typeface="+mn-lt"/>
              </a:rPr>
              <a:t>Attend continuing education.</a:t>
            </a:r>
          </a:p>
          <a:p>
            <a:pPr marL="273050" lvl="1" indent="0">
              <a:lnSpc>
                <a:spcPct val="90000"/>
              </a:lnSpc>
              <a:spcBef>
                <a:spcPct val="40000"/>
              </a:spcBef>
              <a:buNone/>
            </a:pPr>
            <a:r>
              <a:rPr lang="en-US" altLang="en-US" sz="2200" dirty="0">
                <a:sym typeface="Wingdings" panose="05000000000000000000" pitchFamily="2" charset="2"/>
              </a:rPr>
              <a:t>*</a:t>
            </a:r>
            <a:r>
              <a:rPr lang="en-US" altLang="en-US" sz="2200" dirty="0"/>
              <a:t>ABPTS does not approve or review material or course content.</a:t>
            </a:r>
            <a:r>
              <a:rPr lang="en-US" altLang="en-US" sz="2200" dirty="0">
                <a:sym typeface="Wingdings" panose="05000000000000000000" pitchFamily="2" charset="2"/>
              </a:rPr>
              <a:t> </a:t>
            </a:r>
            <a:endParaRPr lang="en-US" alt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7D9DEA2D-2904-45CA-B853-E07D961C923F}"/>
              </a:ext>
            </a:extLst>
          </p:cNvPr>
          <p:cNvSpPr>
            <a:spLocks noGrp="1" noChangeArrowheads="1"/>
          </p:cNvSpPr>
          <p:nvPr>
            <p:ph idx="1"/>
          </p:nvPr>
        </p:nvSpPr>
        <p:spPr>
          <a:xfrm>
            <a:off x="1171649" y="1158803"/>
            <a:ext cx="9448800" cy="5105400"/>
          </a:xfrm>
        </p:spPr>
        <p:txBody>
          <a:bodyPr rtlCol="0">
            <a:noAutofit/>
          </a:bodyPr>
          <a:lstStyle/>
          <a:p>
            <a:pPr marL="182880" indent="-182880">
              <a:lnSpc>
                <a:spcPct val="90000"/>
              </a:lnSpc>
              <a:spcAft>
                <a:spcPts val="0"/>
              </a:spcAft>
              <a:buNone/>
              <a:defRPr/>
            </a:pPr>
            <a:endParaRPr lang="en-US" sz="900" dirty="0">
              <a:cs typeface="+mn-cs"/>
            </a:endParaRPr>
          </a:p>
          <a:p>
            <a:pPr marL="466725" lvl="1" indent="-457200">
              <a:lnSpc>
                <a:spcPct val="90000"/>
              </a:lnSpc>
              <a:spcAft>
                <a:spcPts val="0"/>
              </a:spcAft>
              <a:buFont typeface="+mj-lt"/>
              <a:buAutoNum type="arabicPeriod"/>
              <a:defRPr/>
            </a:pPr>
            <a:r>
              <a:rPr lang="en-US" dirty="0"/>
              <a:t>Discuss the role of specialist certification in advancing your clinical practice and our profession.</a:t>
            </a:r>
          </a:p>
          <a:p>
            <a:pPr marL="466725" lvl="1" indent="-457200">
              <a:lnSpc>
                <a:spcPct val="90000"/>
              </a:lnSpc>
              <a:spcAft>
                <a:spcPts val="0"/>
              </a:spcAft>
              <a:buFont typeface="+mj-lt"/>
              <a:buAutoNum type="arabicPeriod"/>
              <a:defRPr/>
            </a:pPr>
            <a:endParaRPr lang="en-US" sz="900" dirty="0"/>
          </a:p>
          <a:p>
            <a:pPr marL="466725" lvl="1" indent="-457200">
              <a:lnSpc>
                <a:spcPct val="90000"/>
              </a:lnSpc>
              <a:spcAft>
                <a:spcPts val="0"/>
              </a:spcAft>
              <a:buFont typeface="+mj-lt"/>
              <a:buAutoNum type="arabicPeriod"/>
              <a:defRPr/>
            </a:pPr>
            <a:r>
              <a:rPr lang="en-US" dirty="0"/>
              <a:t>Describe the current areas of specialty practice.</a:t>
            </a:r>
          </a:p>
          <a:p>
            <a:pPr marL="466725" lvl="1" indent="-457200">
              <a:lnSpc>
                <a:spcPct val="90000"/>
              </a:lnSpc>
              <a:spcAft>
                <a:spcPts val="0"/>
              </a:spcAft>
              <a:buFont typeface="+mj-lt"/>
              <a:buAutoNum type="arabicPeriod"/>
              <a:defRPr/>
            </a:pPr>
            <a:endParaRPr lang="en-US" sz="900" dirty="0"/>
          </a:p>
          <a:p>
            <a:pPr marL="466725" lvl="1" indent="-457200">
              <a:lnSpc>
                <a:spcPct val="90000"/>
              </a:lnSpc>
              <a:spcAft>
                <a:spcPts val="0"/>
              </a:spcAft>
              <a:buFont typeface="+mj-lt"/>
              <a:buAutoNum type="arabicPeriod"/>
              <a:defRPr/>
            </a:pPr>
            <a:r>
              <a:rPr lang="en-US" dirty="0"/>
              <a:t>Provide an overview and describe the process for APTA Specialist Certification and Maintenance of Specialist Certification.</a:t>
            </a:r>
            <a:endParaRPr lang="en-US" sz="1800" dirty="0">
              <a:solidFill>
                <a:schemeClr val="hlink"/>
              </a:solidFill>
            </a:endParaRPr>
          </a:p>
          <a:p>
            <a:pPr marL="466725" lvl="1" indent="-457200">
              <a:lnSpc>
                <a:spcPct val="90000"/>
              </a:lnSpc>
              <a:spcAft>
                <a:spcPts val="0"/>
              </a:spcAft>
              <a:buFont typeface="+mj-lt"/>
              <a:buAutoNum type="arabicPeriod"/>
              <a:defRPr/>
            </a:pPr>
            <a:r>
              <a:rPr lang="en-US" sz="2400" dirty="0"/>
              <a:t>Describe the minimum eligibility requirements and the role of clinical residencies. </a:t>
            </a:r>
          </a:p>
          <a:p>
            <a:pPr marL="466725" lvl="3" indent="-457200">
              <a:lnSpc>
                <a:spcPct val="90000"/>
              </a:lnSpc>
              <a:spcAft>
                <a:spcPts val="0"/>
              </a:spcAft>
              <a:buFont typeface="+mj-lt"/>
              <a:buAutoNum type="arabicPeriod"/>
              <a:defRPr/>
            </a:pPr>
            <a:endParaRPr lang="en-US" sz="900" dirty="0"/>
          </a:p>
          <a:p>
            <a:pPr marL="466725" lvl="1" indent="-457200">
              <a:lnSpc>
                <a:spcPct val="90000"/>
              </a:lnSpc>
              <a:spcAft>
                <a:spcPts val="0"/>
              </a:spcAft>
              <a:buFont typeface="+mj-lt"/>
              <a:buAutoNum type="arabicPeriod"/>
              <a:defRPr/>
            </a:pPr>
            <a:r>
              <a:rPr lang="en-US" dirty="0"/>
              <a:t>Identify top motivations to pursue specialist certification.</a:t>
            </a:r>
          </a:p>
        </p:txBody>
      </p:sp>
      <p:sp>
        <p:nvSpPr>
          <p:cNvPr id="11" name="Rectangle 2">
            <a:extLst>
              <a:ext uri="{FF2B5EF4-FFF2-40B4-BE49-F238E27FC236}">
                <a16:creationId xmlns:a16="http://schemas.microsoft.com/office/drawing/2014/main" id="{E771C332-7617-FF4D-8A30-1F1A4E83EA4A}"/>
              </a:ext>
            </a:extLst>
          </p:cNvPr>
          <p:cNvSpPr>
            <a:spLocks noGrp="1" noChangeArrowheads="1"/>
          </p:cNvSpPr>
          <p:nvPr>
            <p:ph type="title"/>
          </p:nvPr>
        </p:nvSpPr>
        <p:spPr>
          <a:xfrm>
            <a:off x="612821" y="442440"/>
            <a:ext cx="10058400" cy="716363"/>
          </a:xfrm>
        </p:spPr>
        <p:txBody>
          <a:bodyPr/>
          <a:lstStyle/>
          <a:p>
            <a:pPr>
              <a:defRPr/>
            </a:pPr>
            <a:r>
              <a:rPr lang="en-US" dirty="0">
                <a:ea typeface="+mj-ea"/>
                <a:cs typeface="+mj-cs"/>
              </a:rPr>
              <a:t>In this presentation, we’ll: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55E87-9F5F-48B7-9C92-7368429B50AD}"/>
              </a:ext>
            </a:extLst>
          </p:cNvPr>
          <p:cNvSpPr>
            <a:spLocks noGrp="1"/>
          </p:cNvSpPr>
          <p:nvPr>
            <p:ph type="title"/>
          </p:nvPr>
        </p:nvSpPr>
        <p:spPr>
          <a:xfrm>
            <a:off x="640080" y="457200"/>
            <a:ext cx="10058400" cy="914400"/>
          </a:xfrm>
        </p:spPr>
        <p:txBody>
          <a:bodyPr/>
          <a:lstStyle/>
          <a:p>
            <a:pPr>
              <a:defRPr/>
            </a:pPr>
            <a:r>
              <a:rPr lang="en-US" dirty="0">
                <a:ea typeface="+mj-ea"/>
                <a:cs typeface="+mj-cs"/>
              </a:rPr>
              <a:t>Specialist Certification Application Process</a:t>
            </a:r>
          </a:p>
        </p:txBody>
      </p:sp>
      <p:graphicFrame>
        <p:nvGraphicFramePr>
          <p:cNvPr id="4" name="Content Placeholder 3">
            <a:extLst>
              <a:ext uri="{FF2B5EF4-FFF2-40B4-BE49-F238E27FC236}">
                <a16:creationId xmlns:a16="http://schemas.microsoft.com/office/drawing/2014/main" id="{F20C3156-C072-4A6C-A12A-4E33EEA6E06C}"/>
              </a:ext>
            </a:extLst>
          </p:cNvPr>
          <p:cNvGraphicFramePr>
            <a:graphicFrameLocks noGrp="1"/>
          </p:cNvGraphicFramePr>
          <p:nvPr>
            <p:ph idx="1"/>
            <p:extLst>
              <p:ext uri="{D42A27DB-BD31-4B8C-83A1-F6EECF244321}">
                <p14:modId xmlns:p14="http://schemas.microsoft.com/office/powerpoint/2010/main" val="75610913"/>
              </p:ext>
            </p:extLst>
          </p:nvPr>
        </p:nvGraphicFramePr>
        <p:xfrm>
          <a:off x="1173234" y="1367406"/>
          <a:ext cx="10345256" cy="4620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9D80-4C5A-47B7-8C23-26CCB047042D}"/>
              </a:ext>
            </a:extLst>
          </p:cNvPr>
          <p:cNvSpPr>
            <a:spLocks noGrp="1"/>
          </p:cNvSpPr>
          <p:nvPr>
            <p:ph type="title"/>
          </p:nvPr>
        </p:nvSpPr>
        <p:spPr>
          <a:xfrm>
            <a:off x="640080" y="497047"/>
            <a:ext cx="10058400" cy="914400"/>
          </a:xfrm>
        </p:spPr>
        <p:txBody>
          <a:bodyPr>
            <a:normAutofit/>
          </a:bodyPr>
          <a:lstStyle/>
          <a:p>
            <a:pPr>
              <a:defRPr/>
            </a:pPr>
            <a:r>
              <a:rPr lang="en-US" dirty="0">
                <a:cs typeface="+mj-cs"/>
              </a:rPr>
              <a:t>Specialist Certification Fees</a:t>
            </a:r>
          </a:p>
        </p:txBody>
      </p:sp>
      <p:graphicFrame>
        <p:nvGraphicFramePr>
          <p:cNvPr id="4" name="Content Placeholder 3">
            <a:extLst>
              <a:ext uri="{FF2B5EF4-FFF2-40B4-BE49-F238E27FC236}">
                <a16:creationId xmlns:a16="http://schemas.microsoft.com/office/drawing/2014/main" id="{4E3F795C-BC99-48F6-93F9-C74FF7AFA7CA}"/>
              </a:ext>
            </a:extLst>
          </p:cNvPr>
          <p:cNvGraphicFramePr>
            <a:graphicFrameLocks noGrp="1"/>
          </p:cNvGraphicFramePr>
          <p:nvPr>
            <p:ph idx="1"/>
            <p:extLst>
              <p:ext uri="{D42A27DB-BD31-4B8C-83A1-F6EECF244321}">
                <p14:modId xmlns:p14="http://schemas.microsoft.com/office/powerpoint/2010/main" val="3224400664"/>
              </p:ext>
            </p:extLst>
          </p:nvPr>
        </p:nvGraphicFramePr>
        <p:xfrm>
          <a:off x="640080" y="1986793"/>
          <a:ext cx="9258300" cy="2133600"/>
        </p:xfrm>
        <a:graphic>
          <a:graphicData uri="http://schemas.openxmlformats.org/drawingml/2006/table">
            <a:tbl>
              <a:tblPr firstRow="1" bandRow="1">
                <a:tableStyleId>{2A488322-F2BA-4B5B-9748-0D474271808F}</a:tableStyleId>
              </a:tblPr>
              <a:tblGrid>
                <a:gridCol w="348615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gridCol w="2857500">
                  <a:extLst>
                    <a:ext uri="{9D8B030D-6E8A-4147-A177-3AD203B41FA5}">
                      <a16:colId xmlns:a16="http://schemas.microsoft.com/office/drawing/2014/main" val="20002"/>
                    </a:ext>
                  </a:extLst>
                </a:gridCol>
              </a:tblGrid>
              <a:tr h="518160">
                <a:tc>
                  <a:txBody>
                    <a:bodyPr/>
                    <a:lstStyle/>
                    <a:p>
                      <a:endParaRPr lang="en-US" sz="1800" dirty="0"/>
                    </a:p>
                  </a:txBody>
                  <a:tcPr>
                    <a:lnL>
                      <a:noFill/>
                    </a:lnL>
                    <a:lnR>
                      <a:noFill/>
                    </a:lnR>
                    <a:lnT w="25400" cmpd="sng">
                      <a:noFill/>
                    </a:lnT>
                    <a:lnB w="25400" cmpd="sng">
                      <a:noFill/>
                    </a:lnB>
                    <a:lnTlToBr w="12700" cmpd="sng">
                      <a:noFill/>
                      <a:prstDash val="solid"/>
                    </a:lnTlToBr>
                    <a:lnBlToTr w="12700" cmpd="sng">
                      <a:noFill/>
                      <a:prstDash val="solid"/>
                    </a:lnBlToTr>
                    <a:solidFill>
                      <a:schemeClr val="tx2"/>
                    </a:solidFill>
                  </a:tcPr>
                </a:tc>
                <a:tc>
                  <a:txBody>
                    <a:bodyPr/>
                    <a:lstStyle/>
                    <a:p>
                      <a:pPr algn="r"/>
                      <a:r>
                        <a:rPr lang="en-US" sz="2800" dirty="0"/>
                        <a:t>APTA Member</a:t>
                      </a:r>
                    </a:p>
                  </a:txBody>
                  <a:tcPr>
                    <a:lnL>
                      <a:noFill/>
                    </a:lnL>
                    <a:lnR>
                      <a:noFill/>
                    </a:lnR>
                    <a:lnT w="25400" cmpd="sng">
                      <a:noFill/>
                    </a:lnT>
                    <a:lnB w="25400" cmpd="sng">
                      <a:noFill/>
                    </a:lnB>
                    <a:lnTlToBr w="12700" cmpd="sng">
                      <a:noFill/>
                      <a:prstDash val="solid"/>
                    </a:lnTlToBr>
                    <a:lnBlToTr w="12700" cmpd="sng">
                      <a:noFill/>
                      <a:prstDash val="solid"/>
                    </a:lnBlToTr>
                    <a:solidFill>
                      <a:schemeClr val="tx2"/>
                    </a:solidFill>
                  </a:tcPr>
                </a:tc>
                <a:tc>
                  <a:txBody>
                    <a:bodyPr/>
                    <a:lstStyle/>
                    <a:p>
                      <a:pPr algn="r"/>
                      <a:r>
                        <a:rPr lang="en-US" sz="2800" dirty="0"/>
                        <a:t>Nonmember</a:t>
                      </a:r>
                    </a:p>
                  </a:txBody>
                  <a:tcPr>
                    <a:lnL>
                      <a:noFill/>
                    </a:lnL>
                    <a:lnR>
                      <a:noFill/>
                    </a:lnR>
                    <a:lnT w="25400" cmpd="sng">
                      <a:noFill/>
                    </a:lnT>
                    <a:lnB w="254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518160">
                <a:tc>
                  <a:txBody>
                    <a:bodyPr/>
                    <a:lstStyle/>
                    <a:p>
                      <a:r>
                        <a:rPr lang="en-US" sz="2800" dirty="0"/>
                        <a:t>Application</a:t>
                      </a:r>
                      <a:r>
                        <a:rPr lang="en-US" sz="2800" baseline="0" dirty="0"/>
                        <a:t> Review</a:t>
                      </a:r>
                      <a:endParaRPr lang="en-US" sz="2800" dirty="0"/>
                    </a:p>
                  </a:txBody>
                  <a:tcPr>
                    <a:lnL>
                      <a:noFill/>
                    </a:lnL>
                    <a:lnR>
                      <a:noFill/>
                    </a:lnR>
                    <a:lnT w="25400" cmpd="sng">
                      <a:noFill/>
                    </a:lnT>
                    <a:lnB>
                      <a:noFill/>
                    </a:lnB>
                    <a:lnTlToBr w="12700" cmpd="sng">
                      <a:noFill/>
                      <a:prstDash val="solid"/>
                    </a:lnTlToBr>
                    <a:lnBlToTr w="12700" cmpd="sng">
                      <a:noFill/>
                      <a:prstDash val="solid"/>
                    </a:lnBlToTr>
                  </a:tcPr>
                </a:tc>
                <a:tc>
                  <a:txBody>
                    <a:bodyPr/>
                    <a:lstStyle/>
                    <a:p>
                      <a:pPr algn="r"/>
                      <a:r>
                        <a:rPr lang="en-US" sz="2800" dirty="0"/>
                        <a:t>$525</a:t>
                      </a:r>
                    </a:p>
                  </a:txBody>
                  <a:tcPr>
                    <a:lnL>
                      <a:noFill/>
                    </a:lnL>
                    <a:lnR>
                      <a:noFill/>
                    </a:lnR>
                    <a:lnT w="25400" cmpd="sng">
                      <a:noFill/>
                    </a:lnT>
                    <a:lnB>
                      <a:noFill/>
                    </a:lnB>
                    <a:lnTlToBr w="12700" cmpd="sng">
                      <a:noFill/>
                      <a:prstDash val="solid"/>
                    </a:lnTlToBr>
                    <a:lnBlToTr w="12700" cmpd="sng">
                      <a:noFill/>
                      <a:prstDash val="solid"/>
                    </a:lnBlToTr>
                  </a:tcPr>
                </a:tc>
                <a:tc>
                  <a:txBody>
                    <a:bodyPr/>
                    <a:lstStyle/>
                    <a:p>
                      <a:pPr algn="r"/>
                      <a:r>
                        <a:rPr lang="en-US" sz="2800" dirty="0"/>
                        <a:t>$870</a:t>
                      </a:r>
                    </a:p>
                  </a:txBody>
                  <a:tcPr>
                    <a:lnL>
                      <a:noFill/>
                    </a:lnL>
                    <a:lnR>
                      <a:noFill/>
                    </a:lnR>
                    <a:lnT w="254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18160">
                <a:tc>
                  <a:txBody>
                    <a:bodyPr/>
                    <a:lstStyle/>
                    <a:p>
                      <a:r>
                        <a:rPr lang="en-US" sz="2800" dirty="0"/>
                        <a:t>Examination</a:t>
                      </a:r>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a:t>$810</a:t>
                      </a:r>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a:t>$1,535</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79120">
                <a:tc>
                  <a:txBody>
                    <a:bodyPr/>
                    <a:lstStyle/>
                    <a:p>
                      <a:r>
                        <a:rPr lang="en-US" sz="3200" b="1" dirty="0">
                          <a:solidFill>
                            <a:schemeClr val="bg1"/>
                          </a:solidFill>
                        </a:rPr>
                        <a:t>Total</a:t>
                      </a:r>
                    </a:p>
                  </a:txBody>
                  <a:tcPr>
                    <a:lnL>
                      <a:noFill/>
                    </a:lnL>
                    <a:lnR>
                      <a:noFill/>
                    </a:lnR>
                    <a:lnT>
                      <a:noFill/>
                    </a:lnT>
                    <a:lnB w="25400" cmpd="sng">
                      <a:noFill/>
                    </a:lnB>
                    <a:lnTlToBr w="12700" cmpd="sng">
                      <a:noFill/>
                      <a:prstDash val="solid"/>
                    </a:lnTlToBr>
                    <a:lnBlToTr w="12700" cmpd="sng">
                      <a:noFill/>
                      <a:prstDash val="solid"/>
                    </a:lnBlToTr>
                    <a:solidFill>
                      <a:schemeClr val="tx2"/>
                    </a:solidFill>
                  </a:tcPr>
                </a:tc>
                <a:tc>
                  <a:txBody>
                    <a:bodyPr/>
                    <a:lstStyle/>
                    <a:p>
                      <a:pPr algn="r"/>
                      <a:r>
                        <a:rPr lang="en-US" sz="3200" b="1" dirty="0">
                          <a:solidFill>
                            <a:schemeClr val="bg1"/>
                          </a:solidFill>
                        </a:rPr>
                        <a:t>$1,335</a:t>
                      </a:r>
                    </a:p>
                  </a:txBody>
                  <a:tcPr>
                    <a:lnL>
                      <a:noFill/>
                    </a:lnL>
                    <a:lnR>
                      <a:noFill/>
                    </a:lnR>
                    <a:lnT>
                      <a:noFill/>
                    </a:lnT>
                    <a:lnB w="25400" cmpd="sng">
                      <a:noFill/>
                    </a:lnB>
                    <a:lnTlToBr w="12700" cmpd="sng">
                      <a:noFill/>
                      <a:prstDash val="solid"/>
                    </a:lnTlToBr>
                    <a:lnBlToTr w="12700" cmpd="sng">
                      <a:noFill/>
                      <a:prstDash val="solid"/>
                    </a:lnBlToTr>
                    <a:solidFill>
                      <a:schemeClr val="tx2"/>
                    </a:solidFill>
                  </a:tcPr>
                </a:tc>
                <a:tc>
                  <a:txBody>
                    <a:bodyPr/>
                    <a:lstStyle/>
                    <a:p>
                      <a:pPr algn="r"/>
                      <a:r>
                        <a:rPr lang="en-US" sz="3200" b="1" dirty="0">
                          <a:solidFill>
                            <a:schemeClr val="bg1"/>
                          </a:solidFill>
                        </a:rPr>
                        <a:t>$2,405</a:t>
                      </a:r>
                    </a:p>
                  </a:txBody>
                  <a:tcPr>
                    <a:lnL>
                      <a:noFill/>
                    </a:lnL>
                    <a:lnR>
                      <a:noFill/>
                    </a:lnR>
                    <a:lnT>
                      <a:noFill/>
                    </a:lnT>
                    <a:lnB w="254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3"/>
                  </a:ext>
                </a:extLst>
              </a:tr>
            </a:tbl>
          </a:graphicData>
        </a:graphic>
      </p:graphicFrame>
      <p:sp>
        <p:nvSpPr>
          <p:cNvPr id="48147" name="TextBox 4">
            <a:extLst>
              <a:ext uri="{FF2B5EF4-FFF2-40B4-BE49-F238E27FC236}">
                <a16:creationId xmlns:a16="http://schemas.microsoft.com/office/drawing/2014/main" id="{C8EE36F2-9E53-40C7-887F-7F2951073AA8}"/>
              </a:ext>
            </a:extLst>
          </p:cNvPr>
          <p:cNvSpPr txBox="1">
            <a:spLocks noChangeArrowheads="1"/>
          </p:cNvSpPr>
          <p:nvPr/>
        </p:nvSpPr>
        <p:spPr bwMode="auto">
          <a:xfrm>
            <a:off x="640080" y="4993946"/>
            <a:ext cx="68579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r>
              <a:rPr lang="en-US" altLang="en-US" sz="2800" b="1" dirty="0">
                <a:latin typeface="Arial" panose="020B0604020202020204" pitchFamily="34" charset="0"/>
                <a:cs typeface="Arial" panose="020B0604020202020204" pitchFamily="34" charset="0"/>
              </a:rPr>
              <a:t>Board certification is valid for 10 years.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1601-DD9B-4979-AAB0-D0F67F8153DB}"/>
              </a:ext>
            </a:extLst>
          </p:cNvPr>
          <p:cNvSpPr>
            <a:spLocks noGrp="1"/>
          </p:cNvSpPr>
          <p:nvPr>
            <p:ph type="title"/>
          </p:nvPr>
        </p:nvSpPr>
        <p:spPr>
          <a:xfrm>
            <a:off x="640080" y="481263"/>
            <a:ext cx="10058400" cy="914400"/>
          </a:xfrm>
        </p:spPr>
        <p:txBody>
          <a:bodyPr/>
          <a:lstStyle/>
          <a:p>
            <a:pPr>
              <a:defRPr/>
            </a:pPr>
            <a:r>
              <a:rPr lang="en-US" dirty="0">
                <a:ea typeface="+mj-ea"/>
                <a:cs typeface="+mj-cs"/>
              </a:rPr>
              <a:t>Possible Sources of Financial Assistance</a:t>
            </a:r>
          </a:p>
        </p:txBody>
      </p:sp>
      <p:sp>
        <p:nvSpPr>
          <p:cNvPr id="3" name="Content Placeholder 2">
            <a:extLst>
              <a:ext uri="{FF2B5EF4-FFF2-40B4-BE49-F238E27FC236}">
                <a16:creationId xmlns:a16="http://schemas.microsoft.com/office/drawing/2014/main" id="{DD625508-3715-40ED-BB4D-8CCC0C3C7DD9}"/>
              </a:ext>
            </a:extLst>
          </p:cNvPr>
          <p:cNvSpPr>
            <a:spLocks noGrp="1"/>
          </p:cNvSpPr>
          <p:nvPr>
            <p:ph idx="1"/>
          </p:nvPr>
        </p:nvSpPr>
        <p:spPr>
          <a:xfrm>
            <a:off x="853857" y="1395663"/>
            <a:ext cx="10058400" cy="4572000"/>
          </a:xfrm>
        </p:spPr>
        <p:txBody>
          <a:bodyPr rtlCol="0">
            <a:normAutofit/>
          </a:bodyPr>
          <a:lstStyle/>
          <a:p>
            <a:pPr marL="338138" indent="-338138">
              <a:spcAft>
                <a:spcPts val="0"/>
              </a:spcAft>
              <a:defRPr/>
            </a:pPr>
            <a:r>
              <a:rPr lang="en-US" dirty="0">
                <a:cs typeface="+mn-cs"/>
              </a:rPr>
              <a:t>Continuing education funds through your employer.</a:t>
            </a:r>
          </a:p>
          <a:p>
            <a:pPr marL="338138" indent="-338138">
              <a:spcBef>
                <a:spcPts val="1800"/>
              </a:spcBef>
              <a:spcAft>
                <a:spcPts val="1200"/>
              </a:spcAft>
              <a:defRPr/>
            </a:pPr>
            <a:r>
              <a:rPr lang="en-US" dirty="0">
                <a:cs typeface="+mn-cs"/>
              </a:rPr>
              <a:t>Scholarships, such as the </a:t>
            </a:r>
            <a:r>
              <a:rPr lang="en-US" dirty="0"/>
              <a:t>Academy of Pediatric Physical Therapy’s Carol </a:t>
            </a:r>
            <a:r>
              <a:rPr lang="en-US" dirty="0" err="1"/>
              <a:t>Gildenberg</a:t>
            </a:r>
            <a:r>
              <a:rPr lang="en-US" dirty="0"/>
              <a:t> </a:t>
            </a:r>
            <a:r>
              <a:rPr lang="en-US" dirty="0" err="1"/>
              <a:t>Dichter</a:t>
            </a:r>
            <a:r>
              <a:rPr lang="en-US" dirty="0"/>
              <a:t> Memorial Fund Scholarship.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F5B930C-DF16-4EED-9B4A-C2617EB1579E}"/>
              </a:ext>
            </a:extLst>
          </p:cNvPr>
          <p:cNvSpPr>
            <a:spLocks noGrp="1" noChangeArrowheads="1"/>
          </p:cNvSpPr>
          <p:nvPr>
            <p:ph type="title" idx="4294967295"/>
          </p:nvPr>
        </p:nvSpPr>
        <p:spPr>
          <a:xfrm>
            <a:off x="658711" y="457200"/>
            <a:ext cx="9944100" cy="533400"/>
          </a:xfrm>
        </p:spPr>
        <p:txBody>
          <a:bodyPr>
            <a:normAutofit/>
          </a:bodyPr>
          <a:lstStyle/>
          <a:p>
            <a:pPr>
              <a:buClr>
                <a:schemeClr val="accent2"/>
              </a:buClr>
              <a:defRPr/>
            </a:pPr>
            <a:r>
              <a:rPr lang="en-US" dirty="0">
                <a:solidFill>
                  <a:srgbClr val="AF231C"/>
                </a:solidFill>
                <a:cs typeface="+mj-cs"/>
              </a:rPr>
              <a:t>When the Certification Exam Is Administered</a:t>
            </a:r>
            <a:endParaRPr lang="en-US" dirty="0">
              <a:solidFill>
                <a:srgbClr val="AF231C"/>
              </a:solidFill>
              <a:ea typeface="+mj-ea"/>
              <a:cs typeface="+mj-cs"/>
            </a:endParaRPr>
          </a:p>
        </p:txBody>
      </p:sp>
      <p:sp>
        <p:nvSpPr>
          <p:cNvPr id="50179" name="Rectangle 3">
            <a:extLst>
              <a:ext uri="{FF2B5EF4-FFF2-40B4-BE49-F238E27FC236}">
                <a16:creationId xmlns:a16="http://schemas.microsoft.com/office/drawing/2014/main" id="{804B73E9-6555-428B-9E51-2AABEDD8EB91}"/>
              </a:ext>
            </a:extLst>
          </p:cNvPr>
          <p:cNvSpPr>
            <a:spLocks noGrp="1"/>
          </p:cNvSpPr>
          <p:nvPr>
            <p:ph type="body" idx="4294967295"/>
          </p:nvPr>
        </p:nvSpPr>
        <p:spPr>
          <a:xfrm>
            <a:off x="868261" y="1295400"/>
            <a:ext cx="10810392" cy="4267200"/>
          </a:xfrm>
        </p:spPr>
        <p:txBody>
          <a:bodyPr/>
          <a:lstStyle/>
          <a:p>
            <a:pPr eaLnBrk="1" hangingPunct="1"/>
            <a:r>
              <a:rPr lang="en-US" altLang="en-US" dirty="0"/>
              <a:t>Once per year, over a two-week exam period.</a:t>
            </a:r>
          </a:p>
          <a:p>
            <a:pPr eaLnBrk="1" hangingPunct="1">
              <a:buFont typeface="Arial" panose="020B0604020202020204" pitchFamily="34" charset="0"/>
              <a:buNone/>
            </a:pPr>
            <a:endParaRPr lang="en-US" altLang="en-US" sz="1200" dirty="0"/>
          </a:p>
          <a:p>
            <a:pPr eaLnBrk="1" hangingPunct="1"/>
            <a:r>
              <a:rPr lang="en-US" altLang="en-US" dirty="0"/>
              <a:t>2022 candidates may sit for the exam between </a:t>
            </a:r>
            <a:r>
              <a:rPr lang="en-US" altLang="en-US" b="1" dirty="0"/>
              <a:t>February 26 and March 12.</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F5B930C-DF16-4EED-9B4A-C2617EB1579E}"/>
              </a:ext>
            </a:extLst>
          </p:cNvPr>
          <p:cNvSpPr>
            <a:spLocks noGrp="1" noChangeArrowheads="1"/>
          </p:cNvSpPr>
          <p:nvPr>
            <p:ph type="title" idx="4294967295"/>
          </p:nvPr>
        </p:nvSpPr>
        <p:spPr>
          <a:xfrm>
            <a:off x="640080" y="457200"/>
            <a:ext cx="9944100" cy="533400"/>
          </a:xfrm>
        </p:spPr>
        <p:txBody>
          <a:bodyPr>
            <a:normAutofit/>
          </a:bodyPr>
          <a:lstStyle/>
          <a:p>
            <a:pPr>
              <a:buClr>
                <a:schemeClr val="accent2"/>
              </a:buClr>
              <a:defRPr/>
            </a:pPr>
            <a:r>
              <a:rPr lang="en-US" dirty="0">
                <a:solidFill>
                  <a:srgbClr val="AF231C"/>
                </a:solidFill>
                <a:cs typeface="+mj-cs"/>
              </a:rPr>
              <a:t>Examination Format</a:t>
            </a:r>
            <a:endParaRPr lang="en-US" dirty="0">
              <a:solidFill>
                <a:srgbClr val="AF231C"/>
              </a:solidFill>
              <a:ea typeface="+mj-ea"/>
              <a:cs typeface="+mj-cs"/>
            </a:endParaRPr>
          </a:p>
        </p:txBody>
      </p:sp>
      <p:sp>
        <p:nvSpPr>
          <p:cNvPr id="50179" name="Rectangle 3">
            <a:extLst>
              <a:ext uri="{FF2B5EF4-FFF2-40B4-BE49-F238E27FC236}">
                <a16:creationId xmlns:a16="http://schemas.microsoft.com/office/drawing/2014/main" id="{804B73E9-6555-428B-9E51-2AABEDD8EB91}"/>
              </a:ext>
            </a:extLst>
          </p:cNvPr>
          <p:cNvSpPr>
            <a:spLocks noGrp="1"/>
          </p:cNvSpPr>
          <p:nvPr>
            <p:ph type="body" idx="4294967295"/>
          </p:nvPr>
        </p:nvSpPr>
        <p:spPr>
          <a:xfrm>
            <a:off x="640080" y="1295400"/>
            <a:ext cx="9603094" cy="4267200"/>
          </a:xfrm>
        </p:spPr>
        <p:txBody>
          <a:bodyPr/>
          <a:lstStyle/>
          <a:p>
            <a:pPr marL="466725" indent="-466725" eaLnBrk="1" hangingPunct="1"/>
            <a:r>
              <a:rPr lang="en-US" altLang="en-US" dirty="0"/>
              <a:t>Computerized exams, administered at Prometric test centers worldwide (prometric.com).</a:t>
            </a:r>
          </a:p>
          <a:p>
            <a:pPr marL="466725" indent="-466725" eaLnBrk="1" hangingPunct="1">
              <a:buNone/>
            </a:pPr>
            <a:endParaRPr lang="en-US" altLang="en-US" dirty="0"/>
          </a:p>
          <a:p>
            <a:pPr marL="466725" indent="-466725" eaLnBrk="1" hangingPunct="1"/>
            <a:r>
              <a:rPr lang="en-US" altLang="en-US" dirty="0"/>
              <a:t>Multiple choice questions including case scenarios, videos, and pictures.</a:t>
            </a:r>
          </a:p>
        </p:txBody>
      </p:sp>
    </p:spTree>
    <p:extLst>
      <p:ext uri="{BB962C8B-B14F-4D97-AF65-F5344CB8AC3E}">
        <p14:creationId xmlns:p14="http://schemas.microsoft.com/office/powerpoint/2010/main" val="209005057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10174EA-F813-4CA3-87EA-780111956A2C}"/>
              </a:ext>
            </a:extLst>
          </p:cNvPr>
          <p:cNvSpPr>
            <a:spLocks noGrp="1" noChangeArrowheads="1"/>
          </p:cNvSpPr>
          <p:nvPr>
            <p:ph type="title" idx="4294967295"/>
          </p:nvPr>
        </p:nvSpPr>
        <p:spPr>
          <a:xfrm>
            <a:off x="640080" y="457200"/>
            <a:ext cx="9715500" cy="659235"/>
          </a:xfrm>
        </p:spPr>
        <p:txBody>
          <a:bodyPr/>
          <a:lstStyle/>
          <a:p>
            <a:pPr>
              <a:buClr>
                <a:schemeClr val="accent2"/>
              </a:buClr>
              <a:defRPr/>
            </a:pPr>
            <a:r>
              <a:rPr lang="en-US" dirty="0">
                <a:solidFill>
                  <a:srgbClr val="AF231C"/>
                </a:solidFill>
                <a:ea typeface="+mj-ea"/>
                <a:cs typeface="+mj-cs"/>
              </a:rPr>
              <a:t>Recognition of Certified Clinical Specialists</a:t>
            </a:r>
          </a:p>
        </p:txBody>
      </p:sp>
      <p:sp>
        <p:nvSpPr>
          <p:cNvPr id="54275" name="Rectangle 3">
            <a:extLst>
              <a:ext uri="{FF2B5EF4-FFF2-40B4-BE49-F238E27FC236}">
                <a16:creationId xmlns:a16="http://schemas.microsoft.com/office/drawing/2014/main" id="{E93177AA-0A0E-44E4-9F49-1CFA50E65300}"/>
              </a:ext>
            </a:extLst>
          </p:cNvPr>
          <p:cNvSpPr>
            <a:spLocks noGrp="1"/>
          </p:cNvSpPr>
          <p:nvPr>
            <p:ph type="body" idx="4294967295"/>
          </p:nvPr>
        </p:nvSpPr>
        <p:spPr>
          <a:xfrm>
            <a:off x="679361" y="1371600"/>
            <a:ext cx="11222587" cy="4114800"/>
          </a:xfrm>
        </p:spPr>
        <p:txBody>
          <a:bodyPr>
            <a:normAutofit/>
          </a:bodyPr>
          <a:lstStyle/>
          <a:p>
            <a:pPr marL="466725" indent="-466725" eaLnBrk="1" hangingPunct="1">
              <a:lnSpc>
                <a:spcPct val="90000"/>
              </a:lnSpc>
            </a:pPr>
            <a:r>
              <a:rPr lang="en-US" altLang="en-US" sz="2600" dirty="0">
                <a:latin typeface="+mj-lt"/>
              </a:rPr>
              <a:t>Opening ceremony of APTA Combined Sections Meeting.</a:t>
            </a:r>
          </a:p>
          <a:p>
            <a:pPr marL="466725" indent="-466725" eaLnBrk="1" hangingPunct="1">
              <a:lnSpc>
                <a:spcPct val="90000"/>
              </a:lnSpc>
              <a:buFont typeface="Arial" panose="020B0604020202020204" pitchFamily="34" charset="0"/>
              <a:buNone/>
            </a:pPr>
            <a:endParaRPr lang="en-US" altLang="en-US" sz="2600" dirty="0">
              <a:latin typeface="+mj-lt"/>
            </a:endParaRPr>
          </a:p>
          <a:p>
            <a:pPr marL="466725" indent="-466725" eaLnBrk="1" hangingPunct="1">
              <a:lnSpc>
                <a:spcPct val="90000"/>
              </a:lnSpc>
            </a:pPr>
            <a:r>
              <a:rPr lang="en-US" altLang="en-US" sz="2600" dirty="0">
                <a:latin typeface="+mj-lt"/>
              </a:rPr>
              <a:t>APTA academies and state chapters.</a:t>
            </a:r>
          </a:p>
          <a:p>
            <a:pPr marL="466725" indent="-466725" eaLnBrk="1" hangingPunct="1">
              <a:lnSpc>
                <a:spcPct val="90000"/>
              </a:lnSpc>
              <a:buFont typeface="Arial" panose="020B0604020202020204" pitchFamily="34" charset="0"/>
              <a:buNone/>
            </a:pPr>
            <a:endParaRPr lang="en-US" altLang="en-US" sz="2600" dirty="0">
              <a:latin typeface="+mj-lt"/>
            </a:endParaRPr>
          </a:p>
          <a:p>
            <a:pPr marL="466725" indent="-466725" eaLnBrk="1" hangingPunct="1">
              <a:lnSpc>
                <a:spcPct val="90000"/>
              </a:lnSpc>
              <a:spcBef>
                <a:spcPct val="40000"/>
              </a:spcBef>
            </a:pPr>
            <a:r>
              <a:rPr lang="en-US" altLang="en-US" sz="2600" dirty="0">
                <a:latin typeface="+mj-lt"/>
              </a:rPr>
              <a:t>Inclusion in online directory of board-certified clinical specialists.</a:t>
            </a:r>
          </a:p>
          <a:p>
            <a:pPr marL="466725" indent="-466725" eaLnBrk="1" hangingPunct="1">
              <a:lnSpc>
                <a:spcPct val="90000"/>
              </a:lnSpc>
              <a:spcBef>
                <a:spcPct val="40000"/>
              </a:spcBef>
              <a:buFont typeface="Arial" panose="020B0604020202020204" pitchFamily="34" charset="0"/>
              <a:buNone/>
            </a:pPr>
            <a:endParaRPr lang="en-US" altLang="en-US" sz="2600" dirty="0">
              <a:latin typeface="+mj-lt"/>
            </a:endParaRPr>
          </a:p>
          <a:p>
            <a:pPr marL="466725" indent="-466725" eaLnBrk="1" hangingPunct="1">
              <a:lnSpc>
                <a:spcPct val="90000"/>
              </a:lnSpc>
            </a:pPr>
            <a:r>
              <a:rPr lang="en-US" altLang="en-US" sz="2600" dirty="0">
                <a:latin typeface="+mj-lt"/>
              </a:rPr>
              <a:t>Only individuals who have successfully completed the ABPTS certification process may use the term </a:t>
            </a:r>
            <a:r>
              <a:rPr lang="ja-JP" altLang="en-US" sz="2600" b="1" dirty="0">
                <a:solidFill>
                  <a:schemeClr val="tx2"/>
                </a:solidFill>
                <a:latin typeface="+mj-lt"/>
              </a:rPr>
              <a:t>“</a:t>
            </a:r>
            <a:r>
              <a:rPr lang="en-US" altLang="ja-JP" sz="2600" b="1" dirty="0">
                <a:solidFill>
                  <a:schemeClr val="tx2"/>
                </a:solidFill>
                <a:latin typeface="+mj-lt"/>
              </a:rPr>
              <a:t>Board-Certified Clinical Specialist.</a:t>
            </a:r>
            <a:r>
              <a:rPr lang="ja-JP" altLang="en-US" sz="2600" b="1" dirty="0">
                <a:solidFill>
                  <a:schemeClr val="tx2"/>
                </a:solidFill>
                <a:latin typeface="+mj-lt"/>
              </a:rPr>
              <a:t>”</a:t>
            </a:r>
            <a:endParaRPr lang="en-US" altLang="ja-JP" sz="2600" b="1" dirty="0">
              <a:solidFill>
                <a:schemeClr val="tx2"/>
              </a:solidFill>
              <a:latin typeface="+mj-lt"/>
            </a:endParaRPr>
          </a:p>
          <a:p>
            <a:pPr eaLnBrk="1" hangingPunct="1">
              <a:lnSpc>
                <a:spcPct val="90000"/>
              </a:lnSpc>
              <a:spcBef>
                <a:spcPct val="40000"/>
              </a:spcBef>
            </a:pPr>
            <a:endParaRPr lang="en-US" altLang="en-US" sz="2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53FAD-CE5B-4402-9B32-BBEFD5A48AD8}"/>
              </a:ext>
            </a:extLst>
          </p:cNvPr>
          <p:cNvSpPr>
            <a:spLocks noGrp="1"/>
          </p:cNvSpPr>
          <p:nvPr>
            <p:ph type="title"/>
          </p:nvPr>
        </p:nvSpPr>
        <p:spPr>
          <a:xfrm>
            <a:off x="640080" y="502920"/>
            <a:ext cx="10058400" cy="914400"/>
          </a:xfrm>
        </p:spPr>
        <p:txBody>
          <a:bodyPr>
            <a:normAutofit/>
          </a:bodyPr>
          <a:lstStyle/>
          <a:p>
            <a:pPr>
              <a:defRPr/>
            </a:pPr>
            <a:r>
              <a:rPr lang="en-US" dirty="0">
                <a:ea typeface="+mj-ea"/>
                <a:cs typeface="+mj-cs"/>
              </a:rPr>
              <a:t>Maintenance of Specialists Certification:</a:t>
            </a:r>
            <a:br>
              <a:rPr lang="en-US" dirty="0">
                <a:ea typeface="+mj-ea"/>
                <a:cs typeface="+mj-cs"/>
              </a:rPr>
            </a:br>
            <a:r>
              <a:rPr lang="en-US" dirty="0">
                <a:ea typeface="+mj-ea"/>
                <a:cs typeface="+mj-cs"/>
              </a:rPr>
              <a:t>Purpose and Model</a:t>
            </a:r>
          </a:p>
        </p:txBody>
      </p:sp>
      <p:sp>
        <p:nvSpPr>
          <p:cNvPr id="84995" name="Content Placeholder 2">
            <a:extLst>
              <a:ext uri="{FF2B5EF4-FFF2-40B4-BE49-F238E27FC236}">
                <a16:creationId xmlns:a16="http://schemas.microsoft.com/office/drawing/2014/main" id="{19B9F247-FECB-457D-811E-0F2F9807089D}"/>
              </a:ext>
            </a:extLst>
          </p:cNvPr>
          <p:cNvSpPr>
            <a:spLocks noGrp="1"/>
          </p:cNvSpPr>
          <p:nvPr>
            <p:ph idx="1"/>
          </p:nvPr>
        </p:nvSpPr>
        <p:spPr>
          <a:xfrm>
            <a:off x="640080" y="1575335"/>
            <a:ext cx="11272172" cy="4572000"/>
          </a:xfrm>
        </p:spPr>
        <p:txBody>
          <a:bodyPr>
            <a:normAutofit fontScale="92500" lnSpcReduction="10000"/>
          </a:bodyPr>
          <a:lstStyle/>
          <a:p>
            <a:pPr marL="466725" indent="-466725" eaLnBrk="1" hangingPunct="1"/>
            <a:r>
              <a:rPr lang="en-US" altLang="en-US" dirty="0"/>
              <a:t>MOSC more effectively verifies current competence as an advanced practitioner in the specialty area. </a:t>
            </a:r>
          </a:p>
          <a:p>
            <a:pPr marL="466725" indent="-466725" eaLnBrk="1" hangingPunct="1"/>
            <a:endParaRPr lang="en-US" altLang="en-US" sz="1200" dirty="0"/>
          </a:p>
          <a:p>
            <a:pPr marL="466725" indent="-466725" eaLnBrk="1" hangingPunct="1"/>
            <a:r>
              <a:rPr lang="en-US" altLang="en-US" dirty="0"/>
              <a:t>More effectively evaluates professional development and clinical experience.</a:t>
            </a:r>
          </a:p>
          <a:p>
            <a:pPr marL="466725" indent="-466725" eaLnBrk="1" hangingPunct="1"/>
            <a:endParaRPr lang="en-US" altLang="en-US" sz="1200" dirty="0"/>
          </a:p>
          <a:p>
            <a:pPr marL="466725" indent="-466725" eaLnBrk="1" hangingPunct="1"/>
            <a:r>
              <a:rPr lang="en-US" altLang="en-US" dirty="0"/>
              <a:t>Better encourages ongoing education and professional growth. </a:t>
            </a:r>
          </a:p>
          <a:p>
            <a:pPr marL="466725" indent="-466725" eaLnBrk="1" hangingPunct="1"/>
            <a:endParaRPr lang="en-US" altLang="en-US" sz="1200" dirty="0"/>
          </a:p>
          <a:p>
            <a:pPr marL="466725" indent="-466725" eaLnBrk="1" hangingPunct="1"/>
            <a:r>
              <a:rPr lang="en-US" altLang="en-US" dirty="0"/>
              <a:t>Keeps pace with the rapidly expanding specialty knowledge base and scientific evidence that guides clinical decision-making.</a:t>
            </a:r>
          </a:p>
          <a:p>
            <a:pPr marL="466725" indent="-466725" eaLnBrk="1" hangingPunct="1"/>
            <a:endParaRPr lang="en-US" altLang="en-US" sz="1200" dirty="0"/>
          </a:p>
          <a:p>
            <a:pPr marL="466725" indent="-466725" eaLnBrk="1" hangingPunct="1"/>
            <a:r>
              <a:rPr lang="en-US" altLang="en-US" dirty="0"/>
              <a:t>Promotes improved health outcomes related to physical therapist </a:t>
            </a:r>
            <a:br>
              <a:rPr lang="en-US" altLang="en-US" dirty="0"/>
            </a:br>
            <a:r>
              <a:rPr lang="en-US" altLang="en-US" dirty="0"/>
              <a:t>specialty services.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119E-395C-3249-997C-39A475B3F84F}"/>
              </a:ext>
            </a:extLst>
          </p:cNvPr>
          <p:cNvSpPr>
            <a:spLocks noGrp="1"/>
          </p:cNvSpPr>
          <p:nvPr>
            <p:ph type="title"/>
          </p:nvPr>
        </p:nvSpPr>
        <p:spPr>
          <a:xfrm>
            <a:off x="640080" y="488950"/>
            <a:ext cx="10972800" cy="990600"/>
          </a:xfrm>
        </p:spPr>
        <p:txBody>
          <a:bodyPr rtlCol="0">
            <a:normAutofit/>
          </a:bodyPr>
          <a:lstStyle/>
          <a:p>
            <a:pPr defTabSz="609585" eaLnBrk="1" fontAlgn="auto" hangingPunct="1">
              <a:spcAft>
                <a:spcPts val="0"/>
              </a:spcAft>
              <a:defRPr/>
            </a:pPr>
            <a:r>
              <a:rPr lang="en-US" dirty="0">
                <a:ea typeface="Arial" charset="0"/>
              </a:rPr>
              <a:t>Maintenance of Specialist Certification </a:t>
            </a:r>
          </a:p>
        </p:txBody>
      </p:sp>
      <p:sp>
        <p:nvSpPr>
          <p:cNvPr id="23556" name="TextBox 10">
            <a:extLst>
              <a:ext uri="{FF2B5EF4-FFF2-40B4-BE49-F238E27FC236}">
                <a16:creationId xmlns:a16="http://schemas.microsoft.com/office/drawing/2014/main" id="{34BB33C9-288F-4701-86ED-CBA9CAE605CB}"/>
              </a:ext>
            </a:extLst>
          </p:cNvPr>
          <p:cNvSpPr txBox="1">
            <a:spLocks noChangeArrowheads="1"/>
          </p:cNvSpPr>
          <p:nvPr/>
        </p:nvSpPr>
        <p:spPr bwMode="auto">
          <a:xfrm>
            <a:off x="611188" y="1320800"/>
            <a:ext cx="3160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000" dirty="0">
                <a:latin typeface="Arial" panose="020B0604020202020204" pitchFamily="34" charset="0"/>
                <a:cs typeface="Arial" panose="020B0604020202020204" pitchFamily="34" charset="0"/>
              </a:rPr>
              <a:t>Certification Cycle</a:t>
            </a:r>
          </a:p>
        </p:txBody>
      </p:sp>
      <p:sp>
        <p:nvSpPr>
          <p:cNvPr id="9" name="Down Arrow 8">
            <a:extLst>
              <a:ext uri="{FF2B5EF4-FFF2-40B4-BE49-F238E27FC236}">
                <a16:creationId xmlns:a16="http://schemas.microsoft.com/office/drawing/2014/main" id="{A8132330-2871-C949-9172-3D0ED9F66073}"/>
              </a:ext>
            </a:extLst>
          </p:cNvPr>
          <p:cNvSpPr/>
          <p:nvPr/>
        </p:nvSpPr>
        <p:spPr>
          <a:xfrm>
            <a:off x="1897063" y="1863725"/>
            <a:ext cx="541337" cy="339725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558" name="TextBox 11">
            <a:extLst>
              <a:ext uri="{FF2B5EF4-FFF2-40B4-BE49-F238E27FC236}">
                <a16:creationId xmlns:a16="http://schemas.microsoft.com/office/drawing/2014/main" id="{B8A3EB58-B573-4055-A005-048214B10F83}"/>
              </a:ext>
            </a:extLst>
          </p:cNvPr>
          <p:cNvSpPr txBox="1">
            <a:spLocks noChangeArrowheads="1"/>
          </p:cNvSpPr>
          <p:nvPr/>
        </p:nvSpPr>
        <p:spPr bwMode="auto">
          <a:xfrm>
            <a:off x="768350" y="2522538"/>
            <a:ext cx="1128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dirty="0">
                <a:latin typeface="Arial" panose="020B0604020202020204" pitchFamily="34" charset="0"/>
                <a:cs typeface="Arial" panose="020B0604020202020204" pitchFamily="34" charset="0"/>
              </a:rPr>
              <a:t>3</a:t>
            </a:r>
          </a:p>
        </p:txBody>
      </p:sp>
      <p:sp>
        <p:nvSpPr>
          <p:cNvPr id="23559" name="TextBox 13">
            <a:extLst>
              <a:ext uri="{FF2B5EF4-FFF2-40B4-BE49-F238E27FC236}">
                <a16:creationId xmlns:a16="http://schemas.microsoft.com/office/drawing/2014/main" id="{F80C18A3-BE1D-4780-BCEC-8FF66D3EBBBC}"/>
              </a:ext>
            </a:extLst>
          </p:cNvPr>
          <p:cNvSpPr txBox="1">
            <a:spLocks noChangeArrowheads="1"/>
          </p:cNvSpPr>
          <p:nvPr/>
        </p:nvSpPr>
        <p:spPr bwMode="auto">
          <a:xfrm>
            <a:off x="768350" y="3087688"/>
            <a:ext cx="1128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dirty="0">
                <a:latin typeface="Arial" panose="020B0604020202020204" pitchFamily="34" charset="0"/>
                <a:cs typeface="Arial" panose="020B0604020202020204" pitchFamily="34" charset="0"/>
              </a:rPr>
              <a:t>6</a:t>
            </a:r>
          </a:p>
        </p:txBody>
      </p:sp>
      <p:sp>
        <p:nvSpPr>
          <p:cNvPr id="23560" name="TextBox 14">
            <a:extLst>
              <a:ext uri="{FF2B5EF4-FFF2-40B4-BE49-F238E27FC236}">
                <a16:creationId xmlns:a16="http://schemas.microsoft.com/office/drawing/2014/main" id="{0F199CBA-388F-4921-81F1-AFA61904FC47}"/>
              </a:ext>
            </a:extLst>
          </p:cNvPr>
          <p:cNvSpPr txBox="1">
            <a:spLocks noChangeArrowheads="1"/>
          </p:cNvSpPr>
          <p:nvPr/>
        </p:nvSpPr>
        <p:spPr bwMode="auto">
          <a:xfrm>
            <a:off x="755650" y="3841750"/>
            <a:ext cx="1128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dirty="0">
                <a:latin typeface="Arial" panose="020B0604020202020204" pitchFamily="34" charset="0"/>
                <a:cs typeface="Arial" panose="020B0604020202020204" pitchFamily="34" charset="0"/>
              </a:rPr>
              <a:t>9</a:t>
            </a:r>
          </a:p>
        </p:txBody>
      </p:sp>
      <p:sp>
        <p:nvSpPr>
          <p:cNvPr id="23561" name="TextBox 15">
            <a:extLst>
              <a:ext uri="{FF2B5EF4-FFF2-40B4-BE49-F238E27FC236}">
                <a16:creationId xmlns:a16="http://schemas.microsoft.com/office/drawing/2014/main" id="{35EAB15D-3B3C-4379-8202-A2F61D07B8FB}"/>
              </a:ext>
            </a:extLst>
          </p:cNvPr>
          <p:cNvSpPr txBox="1">
            <a:spLocks noChangeArrowheads="1"/>
          </p:cNvSpPr>
          <p:nvPr/>
        </p:nvSpPr>
        <p:spPr bwMode="auto">
          <a:xfrm>
            <a:off x="768350" y="1900238"/>
            <a:ext cx="1128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dirty="0">
                <a:latin typeface="Arial" panose="020B0604020202020204" pitchFamily="34" charset="0"/>
                <a:cs typeface="Arial" panose="020B0604020202020204" pitchFamily="34" charset="0"/>
              </a:rPr>
              <a:t>Year</a:t>
            </a:r>
          </a:p>
        </p:txBody>
      </p:sp>
      <p:sp>
        <p:nvSpPr>
          <p:cNvPr id="23562" name="TextBox 16">
            <a:extLst>
              <a:ext uri="{FF2B5EF4-FFF2-40B4-BE49-F238E27FC236}">
                <a16:creationId xmlns:a16="http://schemas.microsoft.com/office/drawing/2014/main" id="{07DB3156-36A8-4F0F-9254-F57D8A412B15}"/>
              </a:ext>
            </a:extLst>
          </p:cNvPr>
          <p:cNvSpPr txBox="1">
            <a:spLocks noChangeArrowheads="1"/>
          </p:cNvSpPr>
          <p:nvPr/>
        </p:nvSpPr>
        <p:spPr bwMode="auto">
          <a:xfrm>
            <a:off x="706438" y="4495800"/>
            <a:ext cx="1128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dirty="0">
                <a:latin typeface="Arial" panose="020B0604020202020204" pitchFamily="34" charset="0"/>
                <a:cs typeface="Arial" panose="020B0604020202020204" pitchFamily="34" charset="0"/>
              </a:rPr>
              <a:t>10</a:t>
            </a:r>
          </a:p>
        </p:txBody>
      </p:sp>
      <p:grpSp>
        <p:nvGrpSpPr>
          <p:cNvPr id="18" name="Group 17">
            <a:extLst>
              <a:ext uri="{FF2B5EF4-FFF2-40B4-BE49-F238E27FC236}">
                <a16:creationId xmlns:a16="http://schemas.microsoft.com/office/drawing/2014/main" id="{4C2ABEA8-BAEE-4D8F-BCC4-3FCBA0F94FDD}"/>
              </a:ext>
            </a:extLst>
          </p:cNvPr>
          <p:cNvGrpSpPr/>
          <p:nvPr/>
        </p:nvGrpSpPr>
        <p:grpSpPr>
          <a:xfrm>
            <a:off x="4723316" y="1320800"/>
            <a:ext cx="5938148" cy="4035091"/>
            <a:chOff x="1466957" y="653116"/>
            <a:chExt cx="7701754" cy="5608083"/>
          </a:xfrm>
        </p:grpSpPr>
        <p:sp>
          <p:nvSpPr>
            <p:cNvPr id="19" name="Flowchart: Connector 18">
              <a:extLst>
                <a:ext uri="{FF2B5EF4-FFF2-40B4-BE49-F238E27FC236}">
                  <a16:creationId xmlns:a16="http://schemas.microsoft.com/office/drawing/2014/main" id="{01087368-03B0-4DF8-AE3A-3D463E514280}"/>
                </a:ext>
              </a:extLst>
            </p:cNvPr>
            <p:cNvSpPr/>
            <p:nvPr/>
          </p:nvSpPr>
          <p:spPr>
            <a:xfrm>
              <a:off x="3703320" y="1668780"/>
              <a:ext cx="3223260" cy="326898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t>MOSC</a:t>
              </a:r>
            </a:p>
          </p:txBody>
        </p:sp>
        <p:sp>
          <p:nvSpPr>
            <p:cNvPr id="20" name="TextBox 19">
              <a:extLst>
                <a:ext uri="{FF2B5EF4-FFF2-40B4-BE49-F238E27FC236}">
                  <a16:creationId xmlns:a16="http://schemas.microsoft.com/office/drawing/2014/main" id="{718580E4-1EC0-44F1-BB3C-3E62BA5395C6}"/>
                </a:ext>
              </a:extLst>
            </p:cNvPr>
            <p:cNvSpPr txBox="1"/>
            <p:nvPr/>
          </p:nvSpPr>
          <p:spPr>
            <a:xfrm>
              <a:off x="1466958" y="653116"/>
              <a:ext cx="2242131" cy="1015663"/>
            </a:xfrm>
            <a:prstGeom prst="rect">
              <a:avLst/>
            </a:prstGeom>
            <a:noFill/>
          </p:spPr>
          <p:txBody>
            <a:bodyPr wrap="square" rtlCol="0">
              <a:spAutoFit/>
            </a:bodyPr>
            <a:lstStyle/>
            <a:p>
              <a:r>
                <a:rPr lang="en-US" sz="2000" dirty="0"/>
                <a:t>Life-long learning and professional development</a:t>
              </a:r>
            </a:p>
          </p:txBody>
        </p:sp>
        <p:sp>
          <p:nvSpPr>
            <p:cNvPr id="21" name="TextBox 20">
              <a:extLst>
                <a:ext uri="{FF2B5EF4-FFF2-40B4-BE49-F238E27FC236}">
                  <a16:creationId xmlns:a16="http://schemas.microsoft.com/office/drawing/2014/main" id="{C8DFE310-74A3-4F4A-AB29-882D7CEA2A21}"/>
                </a:ext>
              </a:extLst>
            </p:cNvPr>
            <p:cNvSpPr txBox="1"/>
            <p:nvPr/>
          </p:nvSpPr>
          <p:spPr>
            <a:xfrm>
              <a:off x="6926580" y="653116"/>
              <a:ext cx="2242131" cy="1015663"/>
            </a:xfrm>
            <a:prstGeom prst="rect">
              <a:avLst/>
            </a:prstGeom>
            <a:noFill/>
          </p:spPr>
          <p:txBody>
            <a:bodyPr wrap="square" rtlCol="0">
              <a:spAutoFit/>
            </a:bodyPr>
            <a:lstStyle/>
            <a:p>
              <a:r>
                <a:rPr lang="en-US" sz="2000" dirty="0"/>
                <a:t>Licensure and professional standing</a:t>
              </a:r>
            </a:p>
          </p:txBody>
        </p:sp>
        <p:sp>
          <p:nvSpPr>
            <p:cNvPr id="22" name="TextBox 21">
              <a:extLst>
                <a:ext uri="{FF2B5EF4-FFF2-40B4-BE49-F238E27FC236}">
                  <a16:creationId xmlns:a16="http://schemas.microsoft.com/office/drawing/2014/main" id="{AB535F16-9EED-47FC-A55F-C1CAD97DF7AD}"/>
                </a:ext>
              </a:extLst>
            </p:cNvPr>
            <p:cNvSpPr txBox="1"/>
            <p:nvPr/>
          </p:nvSpPr>
          <p:spPr>
            <a:xfrm>
              <a:off x="6926579" y="4937760"/>
              <a:ext cx="2242131" cy="1323439"/>
            </a:xfrm>
            <a:prstGeom prst="rect">
              <a:avLst/>
            </a:prstGeom>
            <a:noFill/>
          </p:spPr>
          <p:txBody>
            <a:bodyPr wrap="square" rtlCol="0">
              <a:spAutoFit/>
            </a:bodyPr>
            <a:lstStyle/>
            <a:p>
              <a:r>
                <a:rPr lang="en-US" sz="2000" dirty="0"/>
                <a:t>Practice performance and clinical care and reasoning</a:t>
              </a:r>
            </a:p>
          </p:txBody>
        </p:sp>
        <p:sp>
          <p:nvSpPr>
            <p:cNvPr id="23" name="TextBox 22">
              <a:extLst>
                <a:ext uri="{FF2B5EF4-FFF2-40B4-BE49-F238E27FC236}">
                  <a16:creationId xmlns:a16="http://schemas.microsoft.com/office/drawing/2014/main" id="{0BEA1FA2-B91B-4AA6-BD3E-160961F7416D}"/>
                </a:ext>
              </a:extLst>
            </p:cNvPr>
            <p:cNvSpPr txBox="1"/>
            <p:nvPr/>
          </p:nvSpPr>
          <p:spPr>
            <a:xfrm>
              <a:off x="1466957" y="4937760"/>
              <a:ext cx="2242131" cy="707886"/>
            </a:xfrm>
            <a:prstGeom prst="rect">
              <a:avLst/>
            </a:prstGeom>
            <a:noFill/>
          </p:spPr>
          <p:txBody>
            <a:bodyPr wrap="square" rtlCol="0">
              <a:spAutoFit/>
            </a:bodyPr>
            <a:lstStyle/>
            <a:p>
              <a:r>
                <a:rPr lang="en-US" sz="2000" dirty="0"/>
                <a:t>Cognitive expertise</a:t>
              </a:r>
            </a:p>
          </p:txBody>
        </p:sp>
        <p:sp>
          <p:nvSpPr>
            <p:cNvPr id="24" name="Arrow: Right 23">
              <a:extLst>
                <a:ext uri="{FF2B5EF4-FFF2-40B4-BE49-F238E27FC236}">
                  <a16:creationId xmlns:a16="http://schemas.microsoft.com/office/drawing/2014/main" id="{1673926D-E2FD-4DCF-AC58-746D1E478AB2}"/>
                </a:ext>
              </a:extLst>
            </p:cNvPr>
            <p:cNvSpPr/>
            <p:nvPr/>
          </p:nvSpPr>
          <p:spPr>
            <a:xfrm>
              <a:off x="4452964" y="728214"/>
              <a:ext cx="1729740" cy="627044"/>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5" name="Arrow: Down 24">
              <a:extLst>
                <a:ext uri="{FF2B5EF4-FFF2-40B4-BE49-F238E27FC236}">
                  <a16:creationId xmlns:a16="http://schemas.microsoft.com/office/drawing/2014/main" id="{858673D4-59EE-40F9-BE38-6D465295BDC3}"/>
                </a:ext>
              </a:extLst>
            </p:cNvPr>
            <p:cNvSpPr/>
            <p:nvPr/>
          </p:nvSpPr>
          <p:spPr>
            <a:xfrm>
              <a:off x="7430425" y="2503169"/>
              <a:ext cx="617220" cy="1600200"/>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CF8AA8E6-A9FF-4B82-850D-3AA5B1340F9E}"/>
                </a:ext>
              </a:extLst>
            </p:cNvPr>
            <p:cNvSpPr/>
            <p:nvPr/>
          </p:nvSpPr>
          <p:spPr>
            <a:xfrm>
              <a:off x="2194560" y="2503169"/>
              <a:ext cx="617220" cy="1600200"/>
            </a:xfrm>
            <a:prstGeom prst="up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7" name="Arrow: Left 26">
              <a:extLst>
                <a:ext uri="{FF2B5EF4-FFF2-40B4-BE49-F238E27FC236}">
                  <a16:creationId xmlns:a16="http://schemas.microsoft.com/office/drawing/2014/main" id="{6D5ED2F0-2D73-4B33-A5B0-37AF1643E567}"/>
                </a:ext>
              </a:extLst>
            </p:cNvPr>
            <p:cNvSpPr/>
            <p:nvPr/>
          </p:nvSpPr>
          <p:spPr>
            <a:xfrm>
              <a:off x="4452963" y="5245536"/>
              <a:ext cx="1726855" cy="707886"/>
            </a:xfrm>
            <a:prstGeom prst="lef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9B54650B-8BA1-4745-A060-69605AD007C4}"/>
              </a:ext>
            </a:extLst>
          </p:cNvPr>
          <p:cNvSpPr>
            <a:spLocks noGrp="1"/>
          </p:cNvSpPr>
          <p:nvPr>
            <p:ph type="title"/>
          </p:nvPr>
        </p:nvSpPr>
        <p:spPr>
          <a:xfrm>
            <a:off x="640080" y="483435"/>
            <a:ext cx="11172825" cy="1143000"/>
          </a:xfrm>
        </p:spPr>
        <p:txBody>
          <a:bodyPr/>
          <a:lstStyle/>
          <a:p>
            <a:pPr eaLnBrk="1" hangingPunct="1"/>
            <a:r>
              <a:rPr lang="en-US" altLang="en-US" dirty="0">
                <a:latin typeface="Arial" panose="020B0604020202020204" pitchFamily="34" charset="0"/>
                <a:cs typeface="Arial" panose="020B0604020202020204" pitchFamily="34" charset="0"/>
              </a:rPr>
              <a:t>Minimum Eligibility Requirements of MOSC</a:t>
            </a:r>
          </a:p>
        </p:txBody>
      </p:sp>
      <p:sp>
        <p:nvSpPr>
          <p:cNvPr id="55298" name="Content Placeholder 2">
            <a:extLst>
              <a:ext uri="{FF2B5EF4-FFF2-40B4-BE49-F238E27FC236}">
                <a16:creationId xmlns:a16="http://schemas.microsoft.com/office/drawing/2014/main" id="{185BFB2C-034E-754D-A9C3-451C8B5259FD}"/>
              </a:ext>
            </a:extLst>
          </p:cNvPr>
          <p:cNvSpPr>
            <a:spLocks noGrp="1"/>
          </p:cNvSpPr>
          <p:nvPr>
            <p:ph idx="1"/>
          </p:nvPr>
        </p:nvSpPr>
        <p:spPr>
          <a:xfrm>
            <a:off x="640081" y="1145841"/>
            <a:ext cx="11172824" cy="5228724"/>
          </a:xfrm>
        </p:spPr>
        <p:txBody>
          <a:bodyPr rtlCol="0">
            <a:normAutofit/>
          </a:bodyPr>
          <a:lstStyle/>
          <a:p>
            <a:pPr marL="457189" indent="-457189" defTabSz="609585" eaLnBrk="1" fontAlgn="auto" hangingPunct="1">
              <a:spcAft>
                <a:spcPts val="0"/>
              </a:spcAft>
              <a:buFont typeface="Arial"/>
              <a:buChar char="•"/>
              <a:defRPr/>
            </a:pPr>
            <a:r>
              <a:rPr lang="en-US" sz="2400" b="1" dirty="0">
                <a:latin typeface="+mn-lt"/>
                <a:ea typeface="ＭＳ Ｐゴシック" charset="0"/>
              </a:rPr>
              <a:t>Evidence of current licensure </a:t>
            </a:r>
            <a:r>
              <a:rPr lang="en-US" sz="2400" dirty="0">
                <a:latin typeface="+mn-lt"/>
                <a:ea typeface="ＭＳ Ｐゴシック" charset="0"/>
              </a:rPr>
              <a:t>as a physical therapist in the United States, the District of Columbia, Puerto Rico or the Virgin Islands.</a:t>
            </a:r>
          </a:p>
          <a:p>
            <a:pPr marL="457189" indent="-457189" defTabSz="609585" eaLnBrk="1" fontAlgn="auto" hangingPunct="1">
              <a:spcBef>
                <a:spcPct val="60000"/>
              </a:spcBef>
              <a:spcAft>
                <a:spcPts val="0"/>
              </a:spcAft>
              <a:buFont typeface="Arial"/>
              <a:buChar char="•"/>
              <a:defRPr/>
            </a:pPr>
            <a:r>
              <a:rPr lang="en-US" sz="2400" b="1" dirty="0">
                <a:latin typeface="+mn-lt"/>
                <a:ea typeface="ＭＳ Ｐゴシック" charset="0"/>
              </a:rPr>
              <a:t>Direct patient care in the specialty area:</a:t>
            </a:r>
          </a:p>
          <a:p>
            <a:pPr marL="1066785" lvl="1" indent="-457200" defTabSz="609585" eaLnBrk="1" fontAlgn="auto" hangingPunct="1">
              <a:spcBef>
                <a:spcPct val="60000"/>
              </a:spcBef>
              <a:spcAft>
                <a:spcPts val="0"/>
              </a:spcAft>
              <a:defRPr/>
            </a:pPr>
            <a:r>
              <a:rPr lang="en-US" dirty="0">
                <a:latin typeface="+mn-lt"/>
                <a:ea typeface="ＭＳ Ｐゴシック" charset="0"/>
              </a:rPr>
              <a:t>Evidence of 200 hours of direct patient care in the specialty practice within each three-year submission period.</a:t>
            </a:r>
          </a:p>
          <a:p>
            <a:pPr marL="1066785" lvl="1" indent="-457200" defTabSz="609585" eaLnBrk="1" fontAlgn="auto" hangingPunct="1">
              <a:spcBef>
                <a:spcPct val="60000"/>
              </a:spcBef>
              <a:spcAft>
                <a:spcPts val="0"/>
              </a:spcAft>
              <a:defRPr/>
            </a:pPr>
            <a:r>
              <a:rPr lang="en-US" dirty="0">
                <a:latin typeface="+mn-lt"/>
                <a:ea typeface="ＭＳ Ｐゴシック" charset="0"/>
              </a:rPr>
              <a:t>For sports specialists only, 33 of 200 hours in venue coverage. </a:t>
            </a:r>
          </a:p>
          <a:p>
            <a:pPr marL="1066785" lvl="1" indent="-457200" defTabSz="609585" eaLnBrk="1" fontAlgn="auto" hangingPunct="1">
              <a:spcBef>
                <a:spcPct val="60000"/>
              </a:spcBef>
              <a:spcAft>
                <a:spcPts val="0"/>
              </a:spcAft>
              <a:defRPr/>
            </a:pPr>
            <a:r>
              <a:rPr lang="en-US" dirty="0">
                <a:latin typeface="+mn-lt"/>
                <a:ea typeface="ＭＳ Ｐゴシック" charset="0"/>
              </a:rPr>
              <a:t>Hours accrued in year 10 applied to the next three-year submission period.</a:t>
            </a:r>
          </a:p>
          <a:p>
            <a:pPr marL="533385" indent="-457200" defTabSz="609585" eaLnBrk="1" fontAlgn="auto" hangingPunct="1">
              <a:spcBef>
                <a:spcPct val="60000"/>
              </a:spcBef>
              <a:spcAft>
                <a:spcPts val="0"/>
              </a:spcAft>
              <a:defRPr/>
            </a:pPr>
            <a:r>
              <a:rPr lang="en-US" sz="2400" b="1" dirty="0">
                <a:latin typeface="+mn-lt"/>
                <a:ea typeface="ＭＳ Ｐゴシック" charset="0"/>
              </a:rPr>
              <a:t>Sports specialization requires courses in CPR and Acute Management of Injury and Illness.</a:t>
            </a:r>
          </a:p>
          <a:p>
            <a:pPr marL="1066785" lvl="1" indent="-457200" defTabSz="609585" eaLnBrk="1" fontAlgn="auto" hangingPunct="1">
              <a:spcBef>
                <a:spcPct val="60000"/>
              </a:spcBef>
              <a:spcAft>
                <a:spcPts val="0"/>
              </a:spcAft>
              <a:defRPr/>
            </a:pPr>
            <a:endParaRPr lang="en-US" sz="1500" b="1" dirty="0">
              <a:latin typeface="+mj-lt"/>
              <a:ea typeface="ＭＳ Ｐゴシック" charset="0"/>
            </a:endParaRPr>
          </a:p>
          <a:p>
            <a:pPr marL="609585" lvl="1" indent="0" defTabSz="609585" eaLnBrk="1" fontAlgn="auto" hangingPunct="1">
              <a:spcBef>
                <a:spcPct val="60000"/>
              </a:spcBef>
              <a:spcAft>
                <a:spcPts val="0"/>
              </a:spcAft>
              <a:buFont typeface="Arial" panose="020B0604020202020204" pitchFamily="34" charset="0"/>
              <a:buNone/>
              <a:defRPr/>
            </a:pPr>
            <a:endParaRPr lang="en-US" sz="2400" dirty="0">
              <a:latin typeface="+mj-lt"/>
              <a:ea typeface="ＭＳ Ｐゴシック" charset="0"/>
            </a:endParaRPr>
          </a:p>
          <a:p>
            <a:pPr marL="457189" indent="-457189" defTabSz="609585" eaLnBrk="1" fontAlgn="auto" hangingPunct="1">
              <a:spcBef>
                <a:spcPct val="60000"/>
              </a:spcBef>
              <a:spcAft>
                <a:spcPts val="0"/>
              </a:spcAft>
              <a:buFont typeface="Wingdings" charset="0"/>
              <a:buChar char="l"/>
              <a:defRPr/>
            </a:pPr>
            <a:endParaRPr lang="en-US" sz="2400" b="1" dirty="0">
              <a:latin typeface="Verdana" charset="0"/>
              <a:ea typeface="ＭＳ Ｐゴシック" charset="0"/>
            </a:endParaRPr>
          </a:p>
          <a:p>
            <a:pPr marL="457189" indent="-457189" defTabSz="609585" eaLnBrk="1" fontAlgn="auto" hangingPunct="1">
              <a:spcAft>
                <a:spcPts val="0"/>
              </a:spcAft>
              <a:buFont typeface="Arial"/>
              <a:buChar char="•"/>
              <a:defRPr/>
            </a:pPr>
            <a:endParaRPr lang="en-US" sz="2800" b="1" dirty="0">
              <a:latin typeface="Verdana" charset="0"/>
              <a:ea typeface="ＭＳ Ｐゴシック" charset="0"/>
            </a:endParaRPr>
          </a:p>
          <a:p>
            <a:pPr marL="457189" indent="-457189" defTabSz="609585" eaLnBrk="1" fontAlgn="auto" hangingPunct="1">
              <a:spcAft>
                <a:spcPts val="0"/>
              </a:spcAft>
              <a:buFont typeface="Arial"/>
              <a:buChar char="•"/>
              <a:defRPr/>
            </a:pPr>
            <a:endParaRPr lang="en-US" sz="4267" dirty="0">
              <a:latin typeface="Verdana" charset="0"/>
              <a:ea typeface="ＭＳ Ｐゴシック"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5AB8F5F5-F9A8-4184-B50A-D7385812A6A9}"/>
              </a:ext>
            </a:extLst>
          </p:cNvPr>
          <p:cNvSpPr>
            <a:spLocks noGrp="1"/>
          </p:cNvSpPr>
          <p:nvPr>
            <p:ph type="title"/>
          </p:nvPr>
        </p:nvSpPr>
        <p:spPr>
          <a:xfrm>
            <a:off x="640080" y="457200"/>
            <a:ext cx="11082337" cy="1143000"/>
          </a:xfrm>
        </p:spPr>
        <p:txBody>
          <a:bodyPr>
            <a:normAutofit/>
          </a:bodyPr>
          <a:lstStyle/>
          <a:p>
            <a:pPr eaLnBrk="1" hangingPunct="1"/>
            <a:r>
              <a:rPr lang="en-US" altLang="en-US" dirty="0">
                <a:latin typeface="Arial" panose="020B0604020202020204" pitchFamily="34" charset="0"/>
                <a:cs typeface="Arial" panose="020B0604020202020204" pitchFamily="34" charset="0"/>
              </a:rPr>
              <a:t>Minimum Eligibility Requirements of MOSC </a:t>
            </a:r>
            <a:br>
              <a:rPr lang="en-US" altLang="en-US" dirty="0">
                <a:latin typeface="Arial" panose="020B0604020202020204" pitchFamily="34" charset="0"/>
                <a:cs typeface="Arial" panose="020B0604020202020204" pitchFamily="34" charset="0"/>
              </a:rPr>
            </a:br>
            <a:endParaRPr lang="en-US" altLang="en-US" dirty="0">
              <a:latin typeface="Arial" panose="020B0604020202020204" pitchFamily="34" charset="0"/>
              <a:cs typeface="Arial" panose="020B0604020202020204" pitchFamily="34" charset="0"/>
            </a:endParaRPr>
          </a:p>
        </p:txBody>
      </p:sp>
      <p:sp>
        <p:nvSpPr>
          <p:cNvPr id="26626" name="Content Placeholder 2">
            <a:extLst>
              <a:ext uri="{FF2B5EF4-FFF2-40B4-BE49-F238E27FC236}">
                <a16:creationId xmlns:a16="http://schemas.microsoft.com/office/drawing/2014/main" id="{7B9BBE8C-7791-4CEB-AF03-D7E2856EDE79}"/>
              </a:ext>
            </a:extLst>
          </p:cNvPr>
          <p:cNvSpPr>
            <a:spLocks noGrp="1"/>
          </p:cNvSpPr>
          <p:nvPr>
            <p:ph idx="1"/>
          </p:nvPr>
        </p:nvSpPr>
        <p:spPr>
          <a:xfrm>
            <a:off x="609600" y="1152526"/>
            <a:ext cx="11112818" cy="5135540"/>
          </a:xfrm>
        </p:spPr>
        <p:txBody>
          <a:bodyPr>
            <a:normAutofit fontScale="70000" lnSpcReduction="20000"/>
          </a:bodyPr>
          <a:lstStyle/>
          <a:p>
            <a:pPr marL="0" indent="0" eaLnBrk="1" hangingPunct="1">
              <a:spcAft>
                <a:spcPts val="600"/>
              </a:spcAft>
              <a:buFont typeface="Arial" panose="020B0604020202020204" pitchFamily="34" charset="0"/>
              <a:buNone/>
            </a:pPr>
            <a:r>
              <a:rPr lang="en-US" altLang="en-US" sz="3100" b="1" dirty="0">
                <a:latin typeface="+mn-lt"/>
                <a:cs typeface="Arial" panose="020B0604020202020204" pitchFamily="34" charset="0"/>
              </a:rPr>
              <a:t>Commitment to Life-Long Learning Through Professional Development</a:t>
            </a:r>
          </a:p>
          <a:p>
            <a:pPr lvl="1" eaLnBrk="1" hangingPunct="1">
              <a:spcBef>
                <a:spcPct val="0"/>
              </a:spcBef>
              <a:spcAft>
                <a:spcPts val="1800"/>
              </a:spcAft>
            </a:pPr>
            <a:r>
              <a:rPr lang="en-US" altLang="en-US" sz="3100" dirty="0">
                <a:latin typeface="+mn-lt"/>
                <a:ea typeface="MS PGothic" panose="020B0600070205080204" pitchFamily="34" charset="-128"/>
                <a:cs typeface="Arial" panose="020B0604020202020204" pitchFamily="34" charset="0"/>
              </a:rPr>
              <a:t>Mimics the information captured in the current PDP (professional services, continuing education coursework, publications, presentations, clinical supervision and consultation, research, clinical instruction, teaching).</a:t>
            </a:r>
          </a:p>
          <a:p>
            <a:pPr lvl="1" eaLnBrk="1" hangingPunct="1">
              <a:spcBef>
                <a:spcPct val="0"/>
              </a:spcBef>
              <a:spcAft>
                <a:spcPts val="1800"/>
              </a:spcAft>
            </a:pPr>
            <a:r>
              <a:rPr lang="en-US" altLang="en-US" sz="3100" dirty="0">
                <a:latin typeface="+mn-lt"/>
                <a:ea typeface="MS PGothic" panose="020B0600070205080204" pitchFamily="34" charset="-128"/>
                <a:cs typeface="Arial" panose="020B0604020202020204" pitchFamily="34" charset="0"/>
              </a:rPr>
              <a:t>Minimum requirements for each three-year submission period across three designated activity areas.</a:t>
            </a:r>
          </a:p>
          <a:p>
            <a:pPr lvl="1" eaLnBrk="1" hangingPunct="1">
              <a:spcBef>
                <a:spcPct val="0"/>
              </a:spcBef>
              <a:spcAft>
                <a:spcPts val="1800"/>
              </a:spcAft>
            </a:pPr>
            <a:r>
              <a:rPr lang="en-US" altLang="en-US" sz="3100" dirty="0">
                <a:latin typeface="+mn-lt"/>
                <a:ea typeface="Arial" panose="020B0604020202020204" pitchFamily="34" charset="0"/>
                <a:cs typeface="Arial" panose="020B0604020202020204" pitchFamily="34" charset="0"/>
              </a:rPr>
              <a:t>Minimum of 10 MOSC credits, within two of three designated activity categories, in years 3, 6, and 9. By year 9, accrual of </a:t>
            </a:r>
            <a:r>
              <a:rPr lang="en-US" altLang="en-US" sz="3100" dirty="0">
                <a:latin typeface="+mn-lt"/>
                <a:ea typeface="Arial" panose="020B0604020202020204" pitchFamily="34" charset="0"/>
              </a:rPr>
              <a:t>at least </a:t>
            </a:r>
            <a:r>
              <a:rPr lang="en-US" altLang="en-US" sz="3100" dirty="0">
                <a:latin typeface="+mn-lt"/>
                <a:ea typeface="Arial" panose="020B0604020202020204" pitchFamily="34" charset="0"/>
                <a:cs typeface="Arial" panose="020B0604020202020204" pitchFamily="34" charset="0"/>
              </a:rPr>
              <a:t>30 MOSC credits, and demonstrated professional development in each of the three designated activity categories. </a:t>
            </a:r>
          </a:p>
          <a:p>
            <a:pPr lvl="1" eaLnBrk="1" hangingPunct="1">
              <a:spcBef>
                <a:spcPct val="0"/>
              </a:spcBef>
              <a:spcAft>
                <a:spcPts val="1800"/>
              </a:spcAft>
            </a:pPr>
            <a:r>
              <a:rPr lang="en-US" altLang="en-US" sz="3100" dirty="0">
                <a:latin typeface="+mn-lt"/>
                <a:ea typeface="MS PGothic" panose="020B0600070205080204" pitchFamily="34" charset="-128"/>
                <a:cs typeface="Arial" panose="020B0604020202020204" pitchFamily="34" charset="0"/>
              </a:rPr>
              <a:t>Credits accrued in year 10 applied to the next three-year submission period.</a:t>
            </a:r>
          </a:p>
          <a:p>
            <a:pPr lvl="1" eaLnBrk="1" hangingPunct="1">
              <a:spcBef>
                <a:spcPct val="0"/>
              </a:spcBef>
              <a:spcAft>
                <a:spcPts val="1800"/>
              </a:spcAft>
            </a:pPr>
            <a:r>
              <a:rPr lang="en-US" altLang="en-US" sz="3100" dirty="0">
                <a:latin typeface="+mn-lt"/>
                <a:ea typeface="MS PGothic" panose="020B0600070205080204" pitchFamily="34" charset="-128"/>
                <a:cs typeface="Arial" panose="020B0604020202020204" pitchFamily="34" charset="0"/>
              </a:rPr>
              <a:t>A web-based submission/tracking system.</a:t>
            </a:r>
          </a:p>
          <a:p>
            <a:pPr lvl="1" eaLnBrk="1" hangingPunct="1">
              <a:spcBef>
                <a:spcPct val="0"/>
              </a:spcBef>
              <a:spcAft>
                <a:spcPts val="1800"/>
              </a:spcAft>
            </a:pPr>
            <a:r>
              <a:rPr lang="en-US" altLang="en-US" sz="3100" b="1" dirty="0">
                <a:latin typeface="+mn-lt"/>
                <a:ea typeface="MS PGothic" panose="020B0600070205080204" pitchFamily="34" charset="-128"/>
                <a:cs typeface="Arial" panose="020B0604020202020204" pitchFamily="34" charset="0"/>
              </a:rPr>
              <a:t>Completion of an accredited residency or fellowship program meets all requirements for one MOSC cycle.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DA57F-9CF2-4E60-8351-E757A1B3C3DE}"/>
              </a:ext>
            </a:extLst>
          </p:cNvPr>
          <p:cNvSpPr>
            <a:spLocks noGrp="1"/>
          </p:cNvSpPr>
          <p:nvPr>
            <p:ph type="title"/>
          </p:nvPr>
        </p:nvSpPr>
        <p:spPr>
          <a:xfrm>
            <a:off x="640080" y="477402"/>
            <a:ext cx="9258300" cy="990600"/>
          </a:xfrm>
        </p:spPr>
        <p:txBody>
          <a:bodyPr/>
          <a:lstStyle/>
          <a:p>
            <a:pPr>
              <a:defRPr/>
            </a:pPr>
            <a:r>
              <a:rPr lang="en-US" dirty="0">
                <a:ea typeface="+mj-ea"/>
                <a:cs typeface="+mj-cs"/>
              </a:rPr>
              <a:t>Dimensions of Clinical Excellence</a:t>
            </a:r>
          </a:p>
        </p:txBody>
      </p:sp>
      <p:graphicFrame>
        <p:nvGraphicFramePr>
          <p:cNvPr id="5" name="Content Placeholder 4">
            <a:extLst>
              <a:ext uri="{FF2B5EF4-FFF2-40B4-BE49-F238E27FC236}">
                <a16:creationId xmlns:a16="http://schemas.microsoft.com/office/drawing/2014/main" id="{9489BC10-D508-43A4-A3D2-32EB3684ACC8}"/>
              </a:ext>
            </a:extLst>
          </p:cNvPr>
          <p:cNvGraphicFramePr>
            <a:graphicFrameLocks noGrp="1"/>
          </p:cNvGraphicFramePr>
          <p:nvPr>
            <p:ph idx="1"/>
            <p:extLst>
              <p:ext uri="{D42A27DB-BD31-4B8C-83A1-F6EECF244321}">
                <p14:modId xmlns:p14="http://schemas.microsoft.com/office/powerpoint/2010/main" val="3068965602"/>
              </p:ext>
            </p:extLst>
          </p:nvPr>
        </p:nvGraphicFramePr>
        <p:xfrm>
          <a:off x="1466850" y="1133180"/>
          <a:ext cx="8658662" cy="4477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Rectangle 2">
            <a:extLst>
              <a:ext uri="{FF2B5EF4-FFF2-40B4-BE49-F238E27FC236}">
                <a16:creationId xmlns:a16="http://schemas.microsoft.com/office/drawing/2014/main" id="{3AA5AA15-068F-4F8D-97F1-EFF568868598}"/>
              </a:ext>
            </a:extLst>
          </p:cNvPr>
          <p:cNvSpPr>
            <a:spLocks noChangeArrowheads="1"/>
          </p:cNvSpPr>
          <p:nvPr/>
        </p:nvSpPr>
        <p:spPr bwMode="auto">
          <a:xfrm>
            <a:off x="1275200" y="5815807"/>
            <a:ext cx="5791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r>
              <a:rPr lang="en-US" altLang="en-US" sz="1600" dirty="0">
                <a:latin typeface="Arial" panose="020B0604020202020204" pitchFamily="34" charset="0"/>
                <a:cs typeface="Arial" panose="020B0604020202020204" pitchFamily="34" charset="0"/>
              </a:rPr>
              <a:t>Jensen GM et al. Phys </a:t>
            </a:r>
            <a:r>
              <a:rPr lang="en-US" altLang="en-US" sz="1600" dirty="0" err="1">
                <a:latin typeface="Arial" panose="020B0604020202020204" pitchFamily="34" charset="0"/>
                <a:cs typeface="Arial" panose="020B0604020202020204" pitchFamily="34" charset="0"/>
              </a:rPr>
              <a:t>Ther</a:t>
            </a:r>
            <a:r>
              <a:rPr lang="en-US" altLang="en-US" sz="1600" dirty="0">
                <a:latin typeface="Arial" panose="020B0604020202020204" pitchFamily="34" charset="0"/>
                <a:cs typeface="Arial" panose="020B0604020202020204" pitchFamily="34" charset="0"/>
              </a:rPr>
              <a:t>. 2000;80(1):28-43</a:t>
            </a:r>
          </a:p>
        </p:txBody>
      </p:sp>
      <p:sp>
        <p:nvSpPr>
          <p:cNvPr id="6" name="Oval 5">
            <a:extLst>
              <a:ext uri="{FF2B5EF4-FFF2-40B4-BE49-F238E27FC236}">
                <a16:creationId xmlns:a16="http://schemas.microsoft.com/office/drawing/2014/main" id="{58F3DBDB-BEC0-4674-BD63-C855FB655946}"/>
              </a:ext>
            </a:extLst>
          </p:cNvPr>
          <p:cNvSpPr/>
          <p:nvPr/>
        </p:nvSpPr>
        <p:spPr>
          <a:xfrm>
            <a:off x="4836398" y="2254673"/>
            <a:ext cx="2144699" cy="2130875"/>
          </a:xfrm>
          <a:prstGeom prst="ellips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Philosophy of PT practice</a:t>
            </a:r>
          </a:p>
        </p:txBody>
      </p:sp>
      <p:sp>
        <p:nvSpPr>
          <p:cNvPr id="14343" name="TextBox 6">
            <a:extLst>
              <a:ext uri="{FF2B5EF4-FFF2-40B4-BE49-F238E27FC236}">
                <a16:creationId xmlns:a16="http://schemas.microsoft.com/office/drawing/2014/main" id="{09AE8135-74E9-46E7-B961-271FE47B3E54}"/>
              </a:ext>
            </a:extLst>
          </p:cNvPr>
          <p:cNvSpPr txBox="1">
            <a:spLocks noChangeArrowheads="1"/>
          </p:cNvSpPr>
          <p:nvPr/>
        </p:nvSpPr>
        <p:spPr bwMode="auto">
          <a:xfrm>
            <a:off x="7227312" y="1247480"/>
            <a:ext cx="21916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Multidimensional</a:t>
            </a:r>
          </a:p>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Patient-centered</a:t>
            </a:r>
          </a:p>
        </p:txBody>
      </p:sp>
      <p:sp>
        <p:nvSpPr>
          <p:cNvPr id="14344" name="TextBox 8">
            <a:extLst>
              <a:ext uri="{FF2B5EF4-FFF2-40B4-BE49-F238E27FC236}">
                <a16:creationId xmlns:a16="http://schemas.microsoft.com/office/drawing/2014/main" id="{9505E7F5-F86E-44F7-9243-8EA33189F359}"/>
              </a:ext>
            </a:extLst>
          </p:cNvPr>
          <p:cNvSpPr txBox="1">
            <a:spLocks noChangeArrowheads="1"/>
          </p:cNvSpPr>
          <p:nvPr/>
        </p:nvSpPr>
        <p:spPr bwMode="auto">
          <a:xfrm>
            <a:off x="787798" y="3105834"/>
            <a:ext cx="26917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Collaborative process</a:t>
            </a:r>
          </a:p>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Reflection</a:t>
            </a:r>
          </a:p>
        </p:txBody>
      </p:sp>
      <p:sp>
        <p:nvSpPr>
          <p:cNvPr id="14345" name="TextBox 9">
            <a:extLst>
              <a:ext uri="{FF2B5EF4-FFF2-40B4-BE49-F238E27FC236}">
                <a16:creationId xmlns:a16="http://schemas.microsoft.com/office/drawing/2014/main" id="{71EF0753-3DD5-43FF-8E5A-660E482DC70B}"/>
              </a:ext>
            </a:extLst>
          </p:cNvPr>
          <p:cNvSpPr txBox="1">
            <a:spLocks noChangeArrowheads="1"/>
          </p:cNvSpPr>
          <p:nvPr/>
        </p:nvSpPr>
        <p:spPr bwMode="auto">
          <a:xfrm>
            <a:off x="8384039" y="3048684"/>
            <a:ext cx="19666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Caring</a:t>
            </a:r>
          </a:p>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Commitment</a:t>
            </a:r>
          </a:p>
        </p:txBody>
      </p:sp>
      <p:sp>
        <p:nvSpPr>
          <p:cNvPr id="14346" name="TextBox 10">
            <a:extLst>
              <a:ext uri="{FF2B5EF4-FFF2-40B4-BE49-F238E27FC236}">
                <a16:creationId xmlns:a16="http://schemas.microsoft.com/office/drawing/2014/main" id="{ABD78A1A-57F6-4DD5-9656-2A68BDE1B94B}"/>
              </a:ext>
            </a:extLst>
          </p:cNvPr>
          <p:cNvSpPr txBox="1">
            <a:spLocks noChangeArrowheads="1"/>
          </p:cNvSpPr>
          <p:nvPr/>
        </p:nvSpPr>
        <p:spPr bwMode="auto">
          <a:xfrm>
            <a:off x="7066400" y="4743667"/>
            <a:ext cx="26148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Central focus</a:t>
            </a:r>
          </a:p>
          <a:p>
            <a:pPr marL="285750" indent="-285750">
              <a:buFont typeface="Arial" panose="020B0604020202020204" pitchFamily="34" charset="0"/>
              <a:buChar char="•"/>
            </a:pPr>
            <a:r>
              <a:rPr lang="en-US" altLang="en-US" dirty="0">
                <a:latin typeface="Arial" panose="020B0604020202020204" pitchFamily="34" charset="0"/>
                <a:cs typeface="Arial" panose="020B0604020202020204" pitchFamily="34" charset="0"/>
              </a:rPr>
              <a:t>Centered on function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5AB8F5F5-F9A8-4184-B50A-D7385812A6A9}"/>
              </a:ext>
            </a:extLst>
          </p:cNvPr>
          <p:cNvSpPr>
            <a:spLocks noGrp="1"/>
          </p:cNvSpPr>
          <p:nvPr>
            <p:ph type="title"/>
          </p:nvPr>
        </p:nvSpPr>
        <p:spPr>
          <a:xfrm>
            <a:off x="640080" y="457200"/>
            <a:ext cx="11082337" cy="1143000"/>
          </a:xfrm>
        </p:spPr>
        <p:txBody>
          <a:bodyPr>
            <a:normAutofit/>
          </a:bodyPr>
          <a:lstStyle/>
          <a:p>
            <a:pPr eaLnBrk="1" hangingPunct="1"/>
            <a:r>
              <a:rPr lang="en-US" altLang="en-US" dirty="0">
                <a:latin typeface="Arial" panose="020B0604020202020204" pitchFamily="34" charset="0"/>
                <a:cs typeface="Arial" panose="020B0604020202020204" pitchFamily="34" charset="0"/>
              </a:rPr>
              <a:t>Minimum Eligibility Requirements of MOSC </a:t>
            </a:r>
            <a:br>
              <a:rPr lang="en-US" altLang="en-US" dirty="0">
                <a:latin typeface="Arial" panose="020B0604020202020204" pitchFamily="34" charset="0"/>
                <a:cs typeface="Arial" panose="020B0604020202020204" pitchFamily="34" charset="0"/>
              </a:rPr>
            </a:br>
            <a:endParaRPr lang="en-US" altLang="en-US" dirty="0">
              <a:latin typeface="Arial" panose="020B0604020202020204" pitchFamily="34" charset="0"/>
              <a:cs typeface="Arial" panose="020B0604020202020204" pitchFamily="34" charset="0"/>
            </a:endParaRPr>
          </a:p>
        </p:txBody>
      </p:sp>
      <p:sp>
        <p:nvSpPr>
          <p:cNvPr id="26626" name="Content Placeholder 2">
            <a:extLst>
              <a:ext uri="{FF2B5EF4-FFF2-40B4-BE49-F238E27FC236}">
                <a16:creationId xmlns:a16="http://schemas.microsoft.com/office/drawing/2014/main" id="{7B9BBE8C-7791-4CEB-AF03-D7E2856EDE79}"/>
              </a:ext>
            </a:extLst>
          </p:cNvPr>
          <p:cNvSpPr>
            <a:spLocks noGrp="1"/>
          </p:cNvSpPr>
          <p:nvPr>
            <p:ph idx="1"/>
          </p:nvPr>
        </p:nvSpPr>
        <p:spPr>
          <a:xfrm>
            <a:off x="609600" y="1296904"/>
            <a:ext cx="10972800" cy="5857875"/>
          </a:xfrm>
        </p:spPr>
        <p:txBody>
          <a:bodyPr>
            <a:normAutofit/>
          </a:bodyPr>
          <a:lstStyle/>
          <a:p>
            <a:pPr marL="0" indent="0" eaLnBrk="1" hangingPunct="1">
              <a:buNone/>
            </a:pPr>
            <a:r>
              <a:rPr lang="en-US" altLang="en-US" dirty="0">
                <a:latin typeface="+mn-lt"/>
                <a:cs typeface="Arial" panose="020B0604020202020204" pitchFamily="34" charset="0"/>
              </a:rPr>
              <a:t>Practice performance through examples of clinical care and clinical reasoning:</a:t>
            </a:r>
          </a:p>
          <a:p>
            <a:pPr marL="914400" lvl="1" indent="-447675" eaLnBrk="1" hangingPunct="1">
              <a:spcBef>
                <a:spcPts val="600"/>
              </a:spcBef>
            </a:pPr>
            <a:r>
              <a:rPr lang="en-US" altLang="en-US" dirty="0">
                <a:latin typeface="+mn-lt"/>
                <a:ea typeface="MS PGothic" panose="020B0600070205080204" pitchFamily="34" charset="-128"/>
                <a:cs typeface="Arial" panose="020B0604020202020204" pitchFamily="34" charset="0"/>
              </a:rPr>
              <a:t>Online submission of one reflective portfolio for each three-year submission period.</a:t>
            </a:r>
          </a:p>
          <a:p>
            <a:pPr marL="914400" lvl="1" indent="-447675" eaLnBrk="1" hangingPunct="1"/>
            <a:r>
              <a:rPr lang="en-US" altLang="en-US" dirty="0">
                <a:latin typeface="+mn-lt"/>
                <a:ea typeface="MS PGothic" panose="020B0600070205080204" pitchFamily="34" charset="-128"/>
                <a:cs typeface="Arial" panose="020B0604020202020204" pitchFamily="34" charset="0"/>
              </a:rPr>
              <a:t>Demonstration of the clinical care and reasoning used and reflection on how a patient case(s) has impacted practice. </a:t>
            </a:r>
          </a:p>
          <a:p>
            <a:pPr marL="914400" lvl="1" indent="-447675" eaLnBrk="1" hangingPunct="1"/>
            <a:r>
              <a:rPr lang="en-US" altLang="en-US" dirty="0">
                <a:latin typeface="+mn-lt"/>
                <a:ea typeface="MS PGothic" panose="020B0600070205080204" pitchFamily="34" charset="-128"/>
                <a:cs typeface="Arial" panose="020B0604020202020204" pitchFamily="34" charset="0"/>
              </a:rPr>
              <a:t>Not scored, but screened for completion of required information and reflection.</a:t>
            </a:r>
          </a:p>
          <a:p>
            <a:pPr marL="0" indent="0" eaLnBrk="1" hangingPunct="1"/>
            <a:endParaRPr lang="en-US" altLang="en-US" sz="2400" dirty="0">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924280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1D444FBF-54AE-4782-87DA-27C2FE79845E}"/>
              </a:ext>
            </a:extLst>
          </p:cNvPr>
          <p:cNvSpPr>
            <a:spLocks noGrp="1"/>
          </p:cNvSpPr>
          <p:nvPr>
            <p:ph type="title"/>
          </p:nvPr>
        </p:nvSpPr>
        <p:spPr>
          <a:xfrm>
            <a:off x="640080" y="457200"/>
            <a:ext cx="11733212" cy="1600200"/>
          </a:xfrm>
        </p:spPr>
        <p:txBody>
          <a:bodyPr>
            <a:normAutofit/>
          </a:bodyPr>
          <a:lstStyle/>
          <a:p>
            <a:pPr eaLnBrk="1" hangingPunct="1"/>
            <a:r>
              <a:rPr lang="en-US" altLang="en-US" dirty="0">
                <a:latin typeface="Arial" panose="020B0604020202020204" pitchFamily="34" charset="0"/>
                <a:cs typeface="Arial" panose="020B0604020202020204" pitchFamily="34" charset="0"/>
              </a:rPr>
              <a:t>Minimum Eligibility Requirements of MOSC</a:t>
            </a:r>
          </a:p>
        </p:txBody>
      </p:sp>
      <p:sp>
        <p:nvSpPr>
          <p:cNvPr id="61442" name="Content Placeholder 2">
            <a:extLst>
              <a:ext uri="{FF2B5EF4-FFF2-40B4-BE49-F238E27FC236}">
                <a16:creationId xmlns:a16="http://schemas.microsoft.com/office/drawing/2014/main" id="{260FE5E4-CB0B-214B-BD24-5B22A0FAD7C6}"/>
              </a:ext>
            </a:extLst>
          </p:cNvPr>
          <p:cNvSpPr>
            <a:spLocks noGrp="1"/>
          </p:cNvSpPr>
          <p:nvPr>
            <p:ph idx="1"/>
          </p:nvPr>
        </p:nvSpPr>
        <p:spPr>
          <a:xfrm>
            <a:off x="640080" y="1257300"/>
            <a:ext cx="11258550" cy="4787900"/>
          </a:xfrm>
        </p:spPr>
        <p:txBody>
          <a:bodyPr rtlCol="0">
            <a:normAutofit/>
          </a:bodyPr>
          <a:lstStyle/>
          <a:p>
            <a:pPr marL="0" indent="0" defTabSz="609585" eaLnBrk="1" fontAlgn="auto" hangingPunct="1">
              <a:spcAft>
                <a:spcPts val="0"/>
              </a:spcAft>
              <a:buNone/>
              <a:defRPr/>
            </a:pPr>
            <a:r>
              <a:rPr lang="en-US" dirty="0">
                <a:latin typeface="+mn-lt"/>
                <a:ea typeface="ＭＳ Ｐゴシック" charset="0"/>
              </a:rPr>
              <a:t>Cognitive Expertise Through a Test of Knowledge in the Profession:</a:t>
            </a:r>
          </a:p>
          <a:p>
            <a:pPr marL="914400" lvl="1" indent="-455613" defTabSz="609585">
              <a:spcBef>
                <a:spcPts val="1200"/>
              </a:spcBef>
              <a:spcAft>
                <a:spcPts val="0"/>
              </a:spcAft>
              <a:buFont typeface="Arial"/>
              <a:buChar char="•"/>
              <a:defRPr/>
            </a:pPr>
            <a:r>
              <a:rPr lang="en-US" dirty="0">
                <a:latin typeface="+mn-lt"/>
                <a:ea typeface="ＭＳ Ｐゴシック" charset="0"/>
              </a:rPr>
              <a:t>Non-proctored, open-resource recertification examination.</a:t>
            </a:r>
          </a:p>
          <a:p>
            <a:pPr marL="914400" lvl="1" indent="-455613" defTabSz="609585">
              <a:spcBef>
                <a:spcPts val="1200"/>
              </a:spcBef>
              <a:spcAft>
                <a:spcPts val="0"/>
              </a:spcAft>
              <a:buFont typeface="Arial"/>
              <a:buChar char="•"/>
              <a:defRPr/>
            </a:pPr>
            <a:r>
              <a:rPr lang="en-US" dirty="0">
                <a:latin typeface="+mn-lt"/>
                <a:ea typeface="ＭＳ Ｐゴシック" charset="0"/>
              </a:rPr>
              <a:t>Comprises approximately 100 items in year 10.</a:t>
            </a:r>
          </a:p>
          <a:p>
            <a:pPr marL="914400" lvl="1" indent="-455613" defTabSz="609585">
              <a:spcBef>
                <a:spcPts val="1200"/>
              </a:spcBef>
              <a:spcAft>
                <a:spcPts val="0"/>
              </a:spcAft>
              <a:buFont typeface="Arial"/>
              <a:buChar char="•"/>
              <a:defRPr/>
            </a:pPr>
            <a:r>
              <a:rPr lang="en-US" dirty="0">
                <a:latin typeface="+mn-lt"/>
                <a:ea typeface="ＭＳ Ｐゴシック" charset="0"/>
              </a:rPr>
              <a:t>Exam blueprint mirrors initial certification exam but reflects contemporary specialist practice and allows for demonstration of continued competency in general areas of the profession (professional roles, responsibilities, values).</a:t>
            </a:r>
          </a:p>
          <a:p>
            <a:pPr marL="914400" lvl="1" indent="-455613" defTabSz="609585">
              <a:spcBef>
                <a:spcPts val="1200"/>
              </a:spcBef>
              <a:spcAft>
                <a:spcPts val="0"/>
              </a:spcAft>
              <a:buFont typeface="Arial"/>
              <a:buChar char="•"/>
              <a:defRPr/>
            </a:pPr>
            <a:r>
              <a:rPr lang="en-US" dirty="0">
                <a:latin typeface="+mn-lt"/>
                <a:ea typeface="ＭＳ Ｐゴシック" charset="0"/>
              </a:rPr>
              <a:t>Requires successful completion of requirements 1-3 at each three-year submission period.</a:t>
            </a:r>
          </a:p>
          <a:p>
            <a:pPr marL="914400" lvl="1" indent="-455613" defTabSz="609585">
              <a:spcBef>
                <a:spcPts val="1200"/>
              </a:spcBef>
              <a:spcAft>
                <a:spcPts val="0"/>
              </a:spcAft>
              <a:buFont typeface="Arial"/>
              <a:buChar char="•"/>
              <a:defRPr/>
            </a:pPr>
            <a:r>
              <a:rPr lang="en-US" dirty="0">
                <a:latin typeface="+mn-lt"/>
                <a:ea typeface="ＭＳ Ｐゴシック" charset="0"/>
              </a:rPr>
              <a:t>Two attempts are permitted without loss of credential.</a:t>
            </a:r>
          </a:p>
          <a:p>
            <a:pPr marL="457189" indent="-457189" defTabSz="609585" eaLnBrk="1" fontAlgn="auto" hangingPunct="1">
              <a:spcAft>
                <a:spcPts val="0"/>
              </a:spcAft>
              <a:buFont typeface="Arial"/>
              <a:buChar char="•"/>
              <a:defRPr/>
            </a:pPr>
            <a:endParaRPr lang="en-US" sz="4267" dirty="0">
              <a:latin typeface="Verdana" charset="0"/>
              <a:ea typeface="ＭＳ Ｐゴシック" charset="0"/>
            </a:endParaRPr>
          </a:p>
          <a:p>
            <a:pPr marL="457189" indent="-457189" defTabSz="609585" eaLnBrk="1" fontAlgn="auto" hangingPunct="1">
              <a:spcAft>
                <a:spcPts val="0"/>
              </a:spcAft>
              <a:buFont typeface="Arial"/>
              <a:buChar char="•"/>
              <a:defRPr/>
            </a:pPr>
            <a:endParaRPr lang="en-US" sz="4267" dirty="0">
              <a:latin typeface="Verdana" charset="0"/>
              <a:ea typeface="ＭＳ Ｐゴシック"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itle 3">
            <a:extLst>
              <a:ext uri="{FF2B5EF4-FFF2-40B4-BE49-F238E27FC236}">
                <a16:creationId xmlns:a16="http://schemas.microsoft.com/office/drawing/2014/main" id="{628D3B4A-0ECC-401A-9AB9-3BC62BEB6122}"/>
              </a:ext>
            </a:extLst>
          </p:cNvPr>
          <p:cNvSpPr>
            <a:spLocks noGrp="1"/>
          </p:cNvSpPr>
          <p:nvPr>
            <p:ph type="title"/>
          </p:nvPr>
        </p:nvSpPr>
        <p:spPr>
          <a:xfrm>
            <a:off x="640080" y="483268"/>
            <a:ext cx="10972800" cy="707887"/>
          </a:xfrm>
        </p:spPr>
        <p:txBody>
          <a:bodyPr/>
          <a:lstStyle/>
          <a:p>
            <a:pPr algn="l" eaLnBrk="1" hangingPunct="1"/>
            <a:r>
              <a:rPr lang="en-US" altLang="en-US" dirty="0">
                <a:solidFill>
                  <a:srgbClr val="AF231C"/>
                </a:solidFill>
                <a:latin typeface="Arial" panose="020B0604020202020204" pitchFamily="34" charset="0"/>
                <a:cs typeface="Arial" panose="020B0604020202020204" pitchFamily="34" charset="0"/>
              </a:rPr>
              <a:t>MOSC Examination</a:t>
            </a:r>
          </a:p>
        </p:txBody>
      </p:sp>
      <p:sp>
        <p:nvSpPr>
          <p:cNvPr id="7" name="Rectangle 6">
            <a:extLst>
              <a:ext uri="{FF2B5EF4-FFF2-40B4-BE49-F238E27FC236}">
                <a16:creationId xmlns:a16="http://schemas.microsoft.com/office/drawing/2014/main" id="{03C08776-010F-C84A-AE92-7C3E17A6CD83}"/>
              </a:ext>
            </a:extLst>
          </p:cNvPr>
          <p:cNvSpPr/>
          <p:nvPr/>
        </p:nvSpPr>
        <p:spPr>
          <a:xfrm>
            <a:off x="1058470" y="3494097"/>
            <a:ext cx="3008695" cy="707886"/>
          </a:xfrm>
          <a:prstGeom prst="rect">
            <a:avLst/>
          </a:prstGeom>
          <a:noFill/>
          <a:ln>
            <a:noFill/>
          </a:ln>
        </p:spPr>
        <p:txBody>
          <a:bodyPr>
            <a:spAutoFit/>
            <a:scene3d>
              <a:camera prst="orthographicFront"/>
              <a:lightRig rig="harsh" dir="t"/>
            </a:scene3d>
            <a:sp3d extrusionH="57150" prstMaterial="matte">
              <a:bevelT w="63500" h="12700" prst="angle"/>
              <a:contourClr>
                <a:schemeClr val="bg1">
                  <a:lumMod val="65000"/>
                </a:schemeClr>
              </a:contourClr>
            </a:sp3d>
          </a:bodyPr>
          <a:lstStyle/>
          <a:p>
            <a:pPr algn="ctr" eaLnBrk="1" fontAlgn="auto" hangingPunct="1">
              <a:spcBef>
                <a:spcPts val="0"/>
              </a:spcBef>
              <a:spcAft>
                <a:spcPts val="0"/>
              </a:spcAft>
              <a:defRPr/>
            </a:pPr>
            <a:r>
              <a:rPr lang="en-US" sz="2000" b="1" dirty="0">
                <a:ln/>
                <a:solidFill>
                  <a:srgbClr val="000000"/>
                </a:solidFill>
                <a:latin typeface="+mn-lt"/>
                <a:ea typeface="+mn-ea"/>
              </a:rPr>
              <a:t>Cycle 3 Review</a:t>
            </a:r>
          </a:p>
          <a:p>
            <a:pPr algn="ctr" eaLnBrk="1" fontAlgn="auto" hangingPunct="1">
              <a:spcBef>
                <a:spcPts val="0"/>
              </a:spcBef>
              <a:spcAft>
                <a:spcPts val="0"/>
              </a:spcAft>
              <a:defRPr/>
            </a:pPr>
            <a:r>
              <a:rPr lang="en-US" sz="2000" dirty="0">
                <a:ln/>
                <a:solidFill>
                  <a:srgbClr val="000000"/>
                </a:solidFill>
                <a:latin typeface="+mn-lt"/>
                <a:ea typeface="+mn-ea"/>
              </a:rPr>
              <a:t>July 1-Aug. 31</a:t>
            </a:r>
          </a:p>
        </p:txBody>
      </p:sp>
      <p:sp>
        <p:nvSpPr>
          <p:cNvPr id="18" name="Rectangle 17">
            <a:extLst>
              <a:ext uri="{FF2B5EF4-FFF2-40B4-BE49-F238E27FC236}">
                <a16:creationId xmlns:a16="http://schemas.microsoft.com/office/drawing/2014/main" id="{918A4483-8497-8745-8E43-E84C4ADBA66D}"/>
              </a:ext>
            </a:extLst>
          </p:cNvPr>
          <p:cNvSpPr/>
          <p:nvPr/>
        </p:nvSpPr>
        <p:spPr>
          <a:xfrm>
            <a:off x="1009147" y="4815225"/>
            <a:ext cx="3095011" cy="707886"/>
          </a:xfrm>
          <a:prstGeom prst="rect">
            <a:avLst/>
          </a:prstGeom>
          <a:noFill/>
          <a:ln>
            <a:noFill/>
          </a:ln>
        </p:spPr>
        <p:txBody>
          <a:bodyPr>
            <a:spAutoFit/>
            <a:scene3d>
              <a:camera prst="orthographicFront"/>
              <a:lightRig rig="harsh" dir="t"/>
            </a:scene3d>
            <a:sp3d extrusionH="57150" prstMaterial="matte">
              <a:bevelT w="63500" h="12700" prst="angle"/>
              <a:contourClr>
                <a:schemeClr val="bg1">
                  <a:lumMod val="65000"/>
                </a:schemeClr>
              </a:contourClr>
            </a:sp3d>
          </a:bodyPr>
          <a:lstStyle/>
          <a:p>
            <a:pPr algn="ctr" eaLnBrk="1" fontAlgn="auto" hangingPunct="1">
              <a:spcBef>
                <a:spcPts val="0"/>
              </a:spcBef>
              <a:spcAft>
                <a:spcPts val="0"/>
              </a:spcAft>
              <a:defRPr/>
            </a:pPr>
            <a:r>
              <a:rPr lang="en-US" sz="2000" b="1" dirty="0">
                <a:ln/>
                <a:solidFill>
                  <a:srgbClr val="000000"/>
                </a:solidFill>
                <a:latin typeface="+mn-lt"/>
                <a:ea typeface="+mn-ea"/>
              </a:rPr>
              <a:t>Cycle 4 Review</a:t>
            </a:r>
          </a:p>
          <a:p>
            <a:pPr algn="ctr" eaLnBrk="1" fontAlgn="auto" hangingPunct="1">
              <a:spcBef>
                <a:spcPts val="0"/>
              </a:spcBef>
              <a:spcAft>
                <a:spcPts val="0"/>
              </a:spcAft>
              <a:defRPr/>
            </a:pPr>
            <a:r>
              <a:rPr lang="en-US" sz="2000" dirty="0">
                <a:ln/>
                <a:solidFill>
                  <a:srgbClr val="000000"/>
                </a:solidFill>
                <a:latin typeface="+mn-lt"/>
                <a:ea typeface="+mn-ea"/>
              </a:rPr>
              <a:t>July 1-Sept. 30</a:t>
            </a:r>
          </a:p>
        </p:txBody>
      </p:sp>
      <p:graphicFrame>
        <p:nvGraphicFramePr>
          <p:cNvPr id="19" name="Table 22">
            <a:extLst>
              <a:ext uri="{FF2B5EF4-FFF2-40B4-BE49-F238E27FC236}">
                <a16:creationId xmlns:a16="http://schemas.microsoft.com/office/drawing/2014/main" id="{B4BD595C-083C-4BB8-A3AC-CBD3610A4234}"/>
              </a:ext>
            </a:extLst>
          </p:cNvPr>
          <p:cNvGraphicFramePr>
            <a:graphicFrameLocks noGrp="1"/>
          </p:cNvGraphicFramePr>
          <p:nvPr>
            <p:extLst>
              <p:ext uri="{D42A27DB-BD31-4B8C-83A1-F6EECF244321}">
                <p14:modId xmlns:p14="http://schemas.microsoft.com/office/powerpoint/2010/main" val="2773599398"/>
              </p:ext>
            </p:extLst>
          </p:nvPr>
        </p:nvGraphicFramePr>
        <p:xfrm>
          <a:off x="6651214" y="1072033"/>
          <a:ext cx="4644373" cy="4358640"/>
        </p:xfrm>
        <a:graphic>
          <a:graphicData uri="http://schemas.openxmlformats.org/drawingml/2006/table">
            <a:tbl>
              <a:tblPr firstRow="1" bandRow="1">
                <a:tableStyleId>{8A107856-5554-42FB-B03E-39F5DBC370BA}</a:tableStyleId>
              </a:tblPr>
              <a:tblGrid>
                <a:gridCol w="4644373">
                  <a:extLst>
                    <a:ext uri="{9D8B030D-6E8A-4147-A177-3AD203B41FA5}">
                      <a16:colId xmlns:a16="http://schemas.microsoft.com/office/drawing/2014/main" val="2605543560"/>
                    </a:ext>
                  </a:extLst>
                </a:gridCol>
              </a:tblGrid>
              <a:tr h="370840">
                <a:tc>
                  <a:txBody>
                    <a:bodyPr/>
                    <a:lstStyle/>
                    <a:p>
                      <a:pPr algn="ctr"/>
                      <a:r>
                        <a:rPr lang="en-US" sz="2000" b="1" dirty="0">
                          <a:solidFill>
                            <a:schemeClr val="bg1"/>
                          </a:solidFill>
                        </a:rPr>
                        <a:t>First 25 Questions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497250656"/>
                  </a:ext>
                </a:extLst>
              </a:tr>
              <a:tr h="370840">
                <a:tc>
                  <a:txBody>
                    <a:bodyPr/>
                    <a:lstStyle/>
                    <a:p>
                      <a:pPr algn="ctr"/>
                      <a:r>
                        <a:rPr lang="en-US" sz="2000" b="0" dirty="0"/>
                        <a:t>November-December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57185270"/>
                  </a:ext>
                </a:extLst>
              </a:tr>
              <a:tr h="370840">
                <a:tc>
                  <a:txBody>
                    <a:bodyPr/>
                    <a:lstStyle/>
                    <a:p>
                      <a:pPr algn="ctr"/>
                      <a:endParaRPr 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6088698"/>
                  </a:ext>
                </a:extLst>
              </a:tr>
              <a:tr h="370840">
                <a:tc>
                  <a:txBody>
                    <a:bodyPr/>
                    <a:lstStyle/>
                    <a:p>
                      <a:pPr algn="ctr"/>
                      <a:r>
                        <a:rPr lang="en-US" sz="2000" b="1" dirty="0">
                          <a:solidFill>
                            <a:schemeClr val="bg1"/>
                          </a:solidFill>
                        </a:rPr>
                        <a:t>25 Questions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34759690"/>
                  </a:ext>
                </a:extLst>
              </a:tr>
              <a:tr h="370840">
                <a:tc>
                  <a:txBody>
                    <a:bodyPr/>
                    <a:lstStyle/>
                    <a:p>
                      <a:pPr algn="ctr"/>
                      <a:r>
                        <a:rPr lang="en-US" sz="2000" b="0" dirty="0"/>
                        <a:t>January-February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42306948"/>
                  </a:ext>
                </a:extLst>
              </a:tr>
              <a:tr h="370840">
                <a:tc>
                  <a:txBody>
                    <a:bodyPr/>
                    <a:lstStyle/>
                    <a:p>
                      <a:pPr algn="ctr"/>
                      <a:endParaRPr lang="en-US"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94223259"/>
                  </a:ext>
                </a:extLst>
              </a:tr>
              <a:tr h="370840">
                <a:tc>
                  <a:txBody>
                    <a:bodyPr/>
                    <a:lstStyle/>
                    <a:p>
                      <a:pPr algn="ctr"/>
                      <a:r>
                        <a:rPr lang="en-US" sz="2000" b="1" dirty="0">
                          <a:solidFill>
                            <a:schemeClr val="bg1"/>
                          </a:solidFill>
                        </a:rPr>
                        <a:t>25 Questions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129256297"/>
                  </a:ext>
                </a:extLst>
              </a:tr>
              <a:tr h="370840">
                <a:tc>
                  <a:txBody>
                    <a:bodyPr/>
                    <a:lstStyle/>
                    <a:p>
                      <a:pPr algn="ctr"/>
                      <a:r>
                        <a:rPr lang="en-US" sz="2000" b="0" dirty="0"/>
                        <a:t>March-April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7542779"/>
                  </a:ext>
                </a:extLst>
              </a:tr>
              <a:tr h="370840">
                <a:tc>
                  <a:txBody>
                    <a:bodyPr/>
                    <a:lstStyle/>
                    <a:p>
                      <a:pPr algn="ctr"/>
                      <a:endParaRPr lang="en-US" sz="2000"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6003394"/>
                  </a:ext>
                </a:extLst>
              </a:tr>
              <a:tr h="370840">
                <a:tc>
                  <a:txBody>
                    <a:bodyPr/>
                    <a:lstStyle/>
                    <a:p>
                      <a:pPr algn="ctr"/>
                      <a:r>
                        <a:rPr lang="en-US" sz="2000" b="1" dirty="0">
                          <a:solidFill>
                            <a:schemeClr val="bg1"/>
                          </a:solidFill>
                        </a:rPr>
                        <a:t>25 Questions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199465683"/>
                  </a:ext>
                </a:extLst>
              </a:tr>
              <a:tr h="370840">
                <a:tc>
                  <a:txBody>
                    <a:bodyPr/>
                    <a:lstStyle/>
                    <a:p>
                      <a:pPr algn="ctr"/>
                      <a:r>
                        <a:rPr lang="en-US" sz="2000" b="0" dirty="0"/>
                        <a:t>May-June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98891605"/>
                  </a:ext>
                </a:extLst>
              </a:tr>
            </a:tbl>
          </a:graphicData>
        </a:graphic>
      </p:graphicFrame>
      <p:sp>
        <p:nvSpPr>
          <p:cNvPr id="21" name="Arrow: Right 20">
            <a:extLst>
              <a:ext uri="{FF2B5EF4-FFF2-40B4-BE49-F238E27FC236}">
                <a16:creationId xmlns:a16="http://schemas.microsoft.com/office/drawing/2014/main" id="{F4A38DEC-6062-4B70-A4FA-2CC2119DAAAA}"/>
              </a:ext>
            </a:extLst>
          </p:cNvPr>
          <p:cNvSpPr/>
          <p:nvPr/>
        </p:nvSpPr>
        <p:spPr>
          <a:xfrm>
            <a:off x="733157" y="1072033"/>
            <a:ext cx="4634630" cy="2167002"/>
          </a:xfrm>
          <a:prstGeom prst="right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Review Cycle 3	Review Cycle 4</a:t>
            </a:r>
          </a:p>
          <a:p>
            <a:pPr algn="ctr"/>
            <a:r>
              <a:rPr lang="en-US" dirty="0"/>
              <a:t>applications	applications</a:t>
            </a:r>
          </a:p>
        </p:txBody>
      </p:sp>
      <p:sp>
        <p:nvSpPr>
          <p:cNvPr id="11" name="Arrow: Down 10">
            <a:extLst>
              <a:ext uri="{FF2B5EF4-FFF2-40B4-BE49-F238E27FC236}">
                <a16:creationId xmlns:a16="http://schemas.microsoft.com/office/drawing/2014/main" id="{BAE5D7B0-FEF4-4B4F-AFD1-D8450F47C54B}"/>
              </a:ext>
            </a:extLst>
          </p:cNvPr>
          <p:cNvSpPr/>
          <p:nvPr/>
        </p:nvSpPr>
        <p:spPr>
          <a:xfrm>
            <a:off x="8835613" y="1864365"/>
            <a:ext cx="275573" cy="350729"/>
          </a:xfrm>
          <a:prstGeom prst="down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Arrow: Down 22">
            <a:extLst>
              <a:ext uri="{FF2B5EF4-FFF2-40B4-BE49-F238E27FC236}">
                <a16:creationId xmlns:a16="http://schemas.microsoft.com/office/drawing/2014/main" id="{F46C3DE0-69F0-4FFE-93FE-FD713C4CDF20}"/>
              </a:ext>
            </a:extLst>
          </p:cNvPr>
          <p:cNvSpPr/>
          <p:nvPr/>
        </p:nvSpPr>
        <p:spPr>
          <a:xfrm>
            <a:off x="8829938" y="4258728"/>
            <a:ext cx="275573" cy="350729"/>
          </a:xfrm>
          <a:prstGeom prst="down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A0FDAA23-38C3-4E49-8EE4-62BCD2D902B2}"/>
              </a:ext>
            </a:extLst>
          </p:cNvPr>
          <p:cNvSpPr/>
          <p:nvPr/>
        </p:nvSpPr>
        <p:spPr>
          <a:xfrm>
            <a:off x="8829939" y="3063670"/>
            <a:ext cx="275573" cy="350729"/>
          </a:xfrm>
          <a:prstGeom prst="down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837E-4C69-4A67-9C9A-48695E5A093D}"/>
              </a:ext>
            </a:extLst>
          </p:cNvPr>
          <p:cNvSpPr>
            <a:spLocks noGrp="1"/>
          </p:cNvSpPr>
          <p:nvPr>
            <p:ph type="title"/>
          </p:nvPr>
        </p:nvSpPr>
        <p:spPr>
          <a:xfrm>
            <a:off x="640080" y="822960"/>
            <a:ext cx="10058400" cy="667637"/>
          </a:xfrm>
        </p:spPr>
        <p:txBody>
          <a:bodyPr>
            <a:normAutofit/>
          </a:bodyPr>
          <a:lstStyle/>
          <a:p>
            <a:r>
              <a:rPr lang="en-US" dirty="0"/>
              <a:t>Who Are Board-Certified Clinical Specialists?</a:t>
            </a:r>
          </a:p>
        </p:txBody>
      </p:sp>
    </p:spTree>
    <p:extLst>
      <p:ext uri="{BB962C8B-B14F-4D97-AF65-F5344CB8AC3E}">
        <p14:creationId xmlns:p14="http://schemas.microsoft.com/office/powerpoint/2010/main" val="1298645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473242"/>
            <a:ext cx="10458592" cy="1318941"/>
          </a:xfrm>
        </p:spPr>
        <p:txBody>
          <a:bodyPr>
            <a:normAutofit/>
          </a:bodyPr>
          <a:lstStyle/>
          <a:p>
            <a:r>
              <a:rPr lang="en-US" dirty="0"/>
              <a:t>Number of Newly Certified Specialists</a:t>
            </a:r>
            <a:br>
              <a:rPr kumimoji="1" lang="en-US" dirty="0">
                <a:solidFill>
                  <a:srgbClr val="000000"/>
                </a:solidFill>
              </a:rPr>
            </a:br>
            <a:endParaRPr lang="en-US" dirty="0"/>
          </a:p>
        </p:txBody>
      </p:sp>
      <p:graphicFrame>
        <p:nvGraphicFramePr>
          <p:cNvPr id="6" name="Chart 7">
            <a:extLst>
              <a:ext uri="{FF2B5EF4-FFF2-40B4-BE49-F238E27FC236}">
                <a16:creationId xmlns:a16="http://schemas.microsoft.com/office/drawing/2014/main" id="{49A519C5-29E1-3C4A-95DB-9B50E64CB7F8}"/>
              </a:ext>
            </a:extLst>
          </p:cNvPr>
          <p:cNvGraphicFramePr>
            <a:graphicFrameLocks noGrp="1"/>
          </p:cNvGraphicFramePr>
          <p:nvPr>
            <p:ph idx="1"/>
            <p:extLst>
              <p:ext uri="{D42A27DB-BD31-4B8C-83A1-F6EECF244321}">
                <p14:modId xmlns:p14="http://schemas.microsoft.com/office/powerpoint/2010/main" val="1672209247"/>
              </p:ext>
            </p:extLst>
          </p:nvPr>
        </p:nvGraphicFramePr>
        <p:xfrm>
          <a:off x="1093328" y="1126916"/>
          <a:ext cx="6546280" cy="5101356"/>
        </p:xfrm>
        <a:graphic>
          <a:graphicData uri="http://schemas.openxmlformats.org/presentationml/2006/ole">
            <mc:AlternateContent xmlns:mc="http://schemas.openxmlformats.org/markup-compatibility/2006">
              <mc:Choice xmlns:v="urn:schemas-microsoft-com:vml" Requires="v">
                <p:oleObj name="Worksheet" r:id="rId2" imgW="7029361" imgH="5162482" progId="Excel.Sheet.8">
                  <p:embed/>
                </p:oleObj>
              </mc:Choice>
              <mc:Fallback>
                <p:oleObj name="Worksheet" r:id="rId2" imgW="7029361" imgH="5162482" progId="Excel.Sheet.8">
                  <p:embed/>
                  <p:pic>
                    <p:nvPicPr>
                      <p:cNvPr id="7" name="Chart 7"/>
                      <p:cNvPicPr>
                        <a:picLocks noChangeArrowheads="1"/>
                      </p:cNvPicPr>
                      <p:nvPr/>
                    </p:nvPicPr>
                    <p:blipFill>
                      <a:blip r:embed="rId3"/>
                      <a:srcRect/>
                      <a:stretch>
                        <a:fillRect/>
                      </a:stretch>
                    </p:blipFill>
                    <p:spPr bwMode="auto">
                      <a:xfrm>
                        <a:off x="1093328" y="1126916"/>
                        <a:ext cx="6546280" cy="51013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63534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204" y="457200"/>
            <a:ext cx="11537796" cy="991219"/>
          </a:xfrm>
        </p:spPr>
        <p:txBody>
          <a:bodyPr>
            <a:normAutofit/>
          </a:bodyPr>
          <a:lstStyle/>
          <a:p>
            <a:r>
              <a:rPr lang="en-US" dirty="0"/>
              <a:t>Total Numbers of Certified Specialists by Specialty Area</a:t>
            </a:r>
          </a:p>
        </p:txBody>
      </p:sp>
      <p:graphicFrame>
        <p:nvGraphicFramePr>
          <p:cNvPr id="7" name="Table 6"/>
          <p:cNvGraphicFramePr>
            <a:graphicFrameLocks noGrp="1"/>
          </p:cNvGraphicFramePr>
          <p:nvPr>
            <p:extLst>
              <p:ext uri="{D42A27DB-BD31-4B8C-83A1-F6EECF244321}">
                <p14:modId xmlns:p14="http://schemas.microsoft.com/office/powerpoint/2010/main" val="2504994911"/>
              </p:ext>
            </p:extLst>
          </p:nvPr>
        </p:nvGraphicFramePr>
        <p:xfrm>
          <a:off x="1387235" y="1275893"/>
          <a:ext cx="8168668" cy="4306214"/>
        </p:xfrm>
        <a:graphic>
          <a:graphicData uri="http://schemas.openxmlformats.org/drawingml/2006/table">
            <a:tbl>
              <a:tblPr bandRow="1">
                <a:tableStyleId>{073A0DAA-6AF3-43AB-8588-CEC1D06C72B9}</a:tableStyleId>
              </a:tblPr>
              <a:tblGrid>
                <a:gridCol w="6236452">
                  <a:extLst>
                    <a:ext uri="{9D8B030D-6E8A-4147-A177-3AD203B41FA5}">
                      <a16:colId xmlns:a16="http://schemas.microsoft.com/office/drawing/2014/main" val="20000"/>
                    </a:ext>
                  </a:extLst>
                </a:gridCol>
                <a:gridCol w="1932216">
                  <a:extLst>
                    <a:ext uri="{9D8B030D-6E8A-4147-A177-3AD203B41FA5}">
                      <a16:colId xmlns:a16="http://schemas.microsoft.com/office/drawing/2014/main" val="20001"/>
                    </a:ext>
                  </a:extLst>
                </a:gridCol>
              </a:tblGrid>
              <a:tr h="602612">
                <a:tc>
                  <a:txBody>
                    <a:bodyPr/>
                    <a:lstStyle/>
                    <a:p>
                      <a:r>
                        <a:rPr lang="en-US" sz="2100" b="0" baseline="0" dirty="0">
                          <a:solidFill>
                            <a:schemeClr val="tx1"/>
                          </a:solidFill>
                        </a:rPr>
                        <a:t>Cardiovascular and Pulmonary (first exam 1985)</a:t>
                      </a:r>
                    </a:p>
                  </a:txBody>
                  <a:tcPr marL="102871" marR="102871" anchor="ctr"/>
                </a:tc>
                <a:tc>
                  <a:txBody>
                    <a:bodyPr/>
                    <a:lstStyle/>
                    <a:p>
                      <a:pPr algn="r"/>
                      <a:r>
                        <a:rPr lang="en-US" sz="2100" b="0" baseline="0" dirty="0">
                          <a:solidFill>
                            <a:schemeClr val="tx1"/>
                          </a:solidFill>
                        </a:rPr>
                        <a:t>326</a:t>
                      </a:r>
                    </a:p>
                  </a:txBody>
                  <a:tcPr marL="102871" marR="102871" anchor="ctr"/>
                </a:tc>
                <a:extLst>
                  <a:ext uri="{0D108BD9-81ED-4DB2-BD59-A6C34878D82A}">
                    <a16:rowId xmlns:a16="http://schemas.microsoft.com/office/drawing/2014/main" val="10000"/>
                  </a:ext>
                </a:extLst>
              </a:tr>
              <a:tr h="581947">
                <a:tc>
                  <a:txBody>
                    <a:bodyPr/>
                    <a:lstStyle/>
                    <a:p>
                      <a:r>
                        <a:rPr lang="en-US" sz="2100" dirty="0"/>
                        <a:t>Clinical Electrophysiologic (first exam 1986)</a:t>
                      </a:r>
                    </a:p>
                  </a:txBody>
                  <a:tcPr marL="102871" marR="102871" anchor="ctr"/>
                </a:tc>
                <a:tc>
                  <a:txBody>
                    <a:bodyPr/>
                    <a:lstStyle/>
                    <a:p>
                      <a:pPr algn="r"/>
                      <a:r>
                        <a:rPr lang="en-US" sz="2100" dirty="0"/>
                        <a:t>155</a:t>
                      </a:r>
                    </a:p>
                  </a:txBody>
                  <a:tcPr marL="102871" marR="102871" anchor="ctr"/>
                </a:tc>
                <a:extLst>
                  <a:ext uri="{0D108BD9-81ED-4DB2-BD59-A6C34878D82A}">
                    <a16:rowId xmlns:a16="http://schemas.microsoft.com/office/drawing/2014/main" val="10001"/>
                  </a:ext>
                </a:extLst>
              </a:tr>
              <a:tr h="426435">
                <a:tc>
                  <a:txBody>
                    <a:bodyPr/>
                    <a:lstStyle/>
                    <a:p>
                      <a:r>
                        <a:rPr lang="en-US" sz="2100" dirty="0"/>
                        <a:t>Geriatrics (first exam 1992)</a:t>
                      </a:r>
                    </a:p>
                  </a:txBody>
                  <a:tcPr marL="102871" marR="102871" anchor="ctr"/>
                </a:tc>
                <a:tc>
                  <a:txBody>
                    <a:bodyPr/>
                    <a:lstStyle/>
                    <a:p>
                      <a:pPr algn="r"/>
                      <a:r>
                        <a:rPr lang="en-US" sz="2100" dirty="0"/>
                        <a:t>2,760</a:t>
                      </a:r>
                    </a:p>
                  </a:txBody>
                  <a:tcPr marL="102871" marR="102871" anchor="ctr"/>
                </a:tc>
                <a:extLst>
                  <a:ext uri="{0D108BD9-81ED-4DB2-BD59-A6C34878D82A}">
                    <a16:rowId xmlns:a16="http://schemas.microsoft.com/office/drawing/2014/main" val="10002"/>
                  </a:ext>
                </a:extLst>
              </a:tr>
              <a:tr h="426435">
                <a:tc>
                  <a:txBody>
                    <a:bodyPr/>
                    <a:lstStyle/>
                    <a:p>
                      <a:r>
                        <a:rPr lang="en-US" sz="2100" dirty="0"/>
                        <a:t>Neurology (first exam 1987)</a:t>
                      </a:r>
                    </a:p>
                  </a:txBody>
                  <a:tcPr marL="102871" marR="102871" anchor="ctr"/>
                </a:tc>
                <a:tc>
                  <a:txBody>
                    <a:bodyPr/>
                    <a:lstStyle/>
                    <a:p>
                      <a:pPr algn="r"/>
                      <a:r>
                        <a:rPr lang="en-US" sz="2100" dirty="0"/>
                        <a:t>3,096</a:t>
                      </a:r>
                    </a:p>
                  </a:txBody>
                  <a:tcPr marL="102871" marR="102871" anchor="ctr"/>
                </a:tc>
                <a:extLst>
                  <a:ext uri="{0D108BD9-81ED-4DB2-BD59-A6C34878D82A}">
                    <a16:rowId xmlns:a16="http://schemas.microsoft.com/office/drawing/2014/main" val="10003"/>
                  </a:ext>
                </a:extLst>
              </a:tr>
              <a:tr h="494740">
                <a:tc>
                  <a:txBody>
                    <a:bodyPr/>
                    <a:lstStyle/>
                    <a:p>
                      <a:r>
                        <a:rPr lang="en-US" sz="2100" dirty="0"/>
                        <a:t>Oncology (first exam 2019)</a:t>
                      </a:r>
                    </a:p>
                  </a:txBody>
                  <a:tcPr marL="102871" marR="102871" anchor="ctr"/>
                </a:tc>
                <a:tc>
                  <a:txBody>
                    <a:bodyPr/>
                    <a:lstStyle/>
                    <a:p>
                      <a:pPr algn="r"/>
                      <a:r>
                        <a:rPr lang="en-US" sz="2100" dirty="0"/>
                        <a:t>107</a:t>
                      </a:r>
                    </a:p>
                  </a:txBody>
                  <a:tcPr marL="102871" marR="102871" anchor="ctr"/>
                </a:tc>
                <a:extLst>
                  <a:ext uri="{0D108BD9-81ED-4DB2-BD59-A6C34878D82A}">
                    <a16:rowId xmlns:a16="http://schemas.microsoft.com/office/drawing/2014/main" val="10004"/>
                  </a:ext>
                </a:extLst>
              </a:tr>
              <a:tr h="494740">
                <a:tc>
                  <a:txBody>
                    <a:bodyPr/>
                    <a:lstStyle/>
                    <a:p>
                      <a:r>
                        <a:rPr lang="en-US" sz="2100" dirty="0" err="1"/>
                        <a:t>Orthopaedics</a:t>
                      </a:r>
                      <a:r>
                        <a:rPr lang="en-US" sz="2100" dirty="0"/>
                        <a:t> (first exam 1989)</a:t>
                      </a:r>
                    </a:p>
                  </a:txBody>
                  <a:tcPr marL="102871" marR="102871" anchor="ctr"/>
                </a:tc>
                <a:tc>
                  <a:txBody>
                    <a:bodyPr/>
                    <a:lstStyle/>
                    <a:p>
                      <a:pPr algn="r"/>
                      <a:r>
                        <a:rPr lang="en-US" sz="2100" dirty="0"/>
                        <a:t>15,162</a:t>
                      </a:r>
                    </a:p>
                  </a:txBody>
                  <a:tcPr marL="102871" marR="102871" anchor="ctr"/>
                </a:tc>
                <a:extLst>
                  <a:ext uri="{0D108BD9-81ED-4DB2-BD59-A6C34878D82A}">
                    <a16:rowId xmlns:a16="http://schemas.microsoft.com/office/drawing/2014/main" val="10005"/>
                  </a:ext>
                </a:extLst>
              </a:tr>
              <a:tr h="426435">
                <a:tc>
                  <a:txBody>
                    <a:bodyPr/>
                    <a:lstStyle/>
                    <a:p>
                      <a:r>
                        <a:rPr lang="en-US" sz="2100" dirty="0"/>
                        <a:t>Pediatrics (first exam 1986)</a:t>
                      </a:r>
                    </a:p>
                  </a:txBody>
                  <a:tcPr marL="102871" marR="102871" anchor="ctr"/>
                </a:tc>
                <a:tc>
                  <a:txBody>
                    <a:bodyPr/>
                    <a:lstStyle/>
                    <a:p>
                      <a:pPr algn="r"/>
                      <a:r>
                        <a:rPr lang="en-US" sz="2100" dirty="0"/>
                        <a:t>1,792</a:t>
                      </a:r>
                    </a:p>
                  </a:txBody>
                  <a:tcPr marL="102871" marR="102871" anchor="ctr"/>
                </a:tc>
                <a:extLst>
                  <a:ext uri="{0D108BD9-81ED-4DB2-BD59-A6C34878D82A}">
                    <a16:rowId xmlns:a16="http://schemas.microsoft.com/office/drawing/2014/main" val="10006"/>
                  </a:ext>
                </a:extLst>
              </a:tr>
              <a:tr h="426435">
                <a:tc>
                  <a:txBody>
                    <a:bodyPr/>
                    <a:lstStyle/>
                    <a:p>
                      <a:r>
                        <a:rPr lang="en-US" sz="2100" dirty="0"/>
                        <a:t>Sports (first exam 1987)</a:t>
                      </a:r>
                    </a:p>
                  </a:txBody>
                  <a:tcPr marL="102871" marR="102871" anchor="ctr"/>
                </a:tc>
                <a:tc>
                  <a:txBody>
                    <a:bodyPr/>
                    <a:lstStyle/>
                    <a:p>
                      <a:pPr algn="r"/>
                      <a:r>
                        <a:rPr lang="en-US" sz="2100" dirty="0"/>
                        <a:t>2,230</a:t>
                      </a:r>
                    </a:p>
                  </a:txBody>
                  <a:tcPr marL="102871" marR="102871" anchor="ctr"/>
                </a:tc>
                <a:extLst>
                  <a:ext uri="{0D108BD9-81ED-4DB2-BD59-A6C34878D82A}">
                    <a16:rowId xmlns:a16="http://schemas.microsoft.com/office/drawing/2014/main" val="10007"/>
                  </a:ext>
                </a:extLst>
              </a:tr>
              <a:tr h="426435">
                <a:tc>
                  <a:txBody>
                    <a:bodyPr/>
                    <a:lstStyle/>
                    <a:p>
                      <a:r>
                        <a:rPr lang="en-US" sz="2100" dirty="0"/>
                        <a:t>Women’s Health (first exam 2009)</a:t>
                      </a:r>
                    </a:p>
                  </a:txBody>
                  <a:tcPr marL="102871" marR="102871" anchor="ctr"/>
                </a:tc>
                <a:tc>
                  <a:txBody>
                    <a:bodyPr/>
                    <a:lstStyle/>
                    <a:p>
                      <a:pPr algn="r"/>
                      <a:r>
                        <a:rPr lang="en-US" sz="2100" dirty="0"/>
                        <a:t>534</a:t>
                      </a:r>
                    </a:p>
                  </a:txBody>
                  <a:tcPr marL="102871" marR="102871"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067928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F2DCD371-A77B-4E9C-9A9A-70A7FB6DB9D8}"/>
              </a:ext>
            </a:extLst>
          </p:cNvPr>
          <p:cNvSpPr>
            <a:spLocks noGrp="1" noChangeArrowheads="1"/>
          </p:cNvSpPr>
          <p:nvPr>
            <p:ph type="title" idx="4294967295"/>
          </p:nvPr>
        </p:nvSpPr>
        <p:spPr>
          <a:xfrm>
            <a:off x="640080" y="492003"/>
            <a:ext cx="8953500" cy="635000"/>
          </a:xfrm>
        </p:spPr>
        <p:txBody>
          <a:bodyPr>
            <a:normAutofit/>
          </a:bodyPr>
          <a:lstStyle/>
          <a:p>
            <a:pPr>
              <a:buClr>
                <a:schemeClr val="accent2"/>
              </a:buClr>
              <a:defRPr/>
            </a:pPr>
            <a:r>
              <a:rPr lang="en-US" dirty="0">
                <a:solidFill>
                  <a:srgbClr val="AF231C"/>
                </a:solidFill>
                <a:cs typeface="+mj-cs"/>
              </a:rPr>
              <a:t>Certified Clinical Specialists: Age</a:t>
            </a:r>
          </a:p>
        </p:txBody>
      </p:sp>
      <p:graphicFrame>
        <p:nvGraphicFramePr>
          <p:cNvPr id="60419" name="Object 4">
            <a:extLst>
              <a:ext uri="{FF2B5EF4-FFF2-40B4-BE49-F238E27FC236}">
                <a16:creationId xmlns:a16="http://schemas.microsoft.com/office/drawing/2014/main" id="{735CEC94-C7B0-4CDE-9D4C-551A2CAF29E9}"/>
              </a:ext>
            </a:extLst>
          </p:cNvPr>
          <p:cNvGraphicFramePr>
            <a:graphicFrameLocks noGrp="1" noChangeAspect="1"/>
          </p:cNvGraphicFramePr>
          <p:nvPr>
            <p:ph type="chart" idx="4294967295"/>
            <p:extLst>
              <p:ext uri="{D42A27DB-BD31-4B8C-83A1-F6EECF244321}">
                <p14:modId xmlns:p14="http://schemas.microsoft.com/office/powerpoint/2010/main" val="977656306"/>
              </p:ext>
            </p:extLst>
          </p:nvPr>
        </p:nvGraphicFramePr>
        <p:xfrm>
          <a:off x="1169072" y="1127003"/>
          <a:ext cx="9423400" cy="4445000"/>
        </p:xfrm>
        <a:graphic>
          <a:graphicData uri="http://schemas.openxmlformats.org/presentationml/2006/ole">
            <mc:AlternateContent xmlns:mc="http://schemas.openxmlformats.org/markup-compatibility/2006">
              <mc:Choice xmlns:v="urn:schemas-microsoft-com:vml" Requires="v">
                <p:oleObj name="Chart" r:id="rId3" imgW="9431329" imgH="4450466" progId="Excel.Chart.8">
                  <p:embed/>
                </p:oleObj>
              </mc:Choice>
              <mc:Fallback>
                <p:oleObj name="Chart" r:id="rId3" imgW="9431329" imgH="4450466" progId="Excel.Chart.8">
                  <p:embed/>
                  <p:pic>
                    <p:nvPicPr>
                      <p:cNvPr id="60419" name="Object 4">
                        <a:extLst>
                          <a:ext uri="{FF2B5EF4-FFF2-40B4-BE49-F238E27FC236}">
                            <a16:creationId xmlns:a16="http://schemas.microsoft.com/office/drawing/2014/main" id="{735CEC94-C7B0-4CDE-9D4C-551A2CAF29E9}"/>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9072" y="1127003"/>
                        <a:ext cx="94234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0421" name="TextBox 1">
            <a:extLst>
              <a:ext uri="{FF2B5EF4-FFF2-40B4-BE49-F238E27FC236}">
                <a16:creationId xmlns:a16="http://schemas.microsoft.com/office/drawing/2014/main" id="{B692BF17-8BB6-4168-A874-F1679A9E3B8F}"/>
              </a:ext>
            </a:extLst>
          </p:cNvPr>
          <p:cNvSpPr txBox="1">
            <a:spLocks noChangeArrowheads="1"/>
          </p:cNvSpPr>
          <p:nvPr/>
        </p:nvSpPr>
        <p:spPr bwMode="auto">
          <a:xfrm>
            <a:off x="1545391" y="5756440"/>
            <a:ext cx="2832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r>
              <a:rPr lang="en-US" altLang="en-US" sz="1600" dirty="0">
                <a:latin typeface="Arial" panose="020B0604020202020204" pitchFamily="34" charset="0"/>
                <a:cs typeface="Arial" panose="020B0604020202020204" pitchFamily="34" charset="0"/>
              </a:rPr>
              <a:t>Data current as of June 2020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3ACB2984-2F1F-40E6-82F7-873D587BA98A}"/>
              </a:ext>
            </a:extLst>
          </p:cNvPr>
          <p:cNvSpPr>
            <a:spLocks noGrp="1" noChangeArrowheads="1"/>
          </p:cNvSpPr>
          <p:nvPr>
            <p:ph type="title" idx="4294967295"/>
          </p:nvPr>
        </p:nvSpPr>
        <p:spPr>
          <a:xfrm>
            <a:off x="640080" y="532015"/>
            <a:ext cx="8839200" cy="531303"/>
          </a:xfrm>
        </p:spPr>
        <p:txBody>
          <a:bodyPr>
            <a:noAutofit/>
          </a:bodyPr>
          <a:lstStyle/>
          <a:p>
            <a:pPr>
              <a:buClr>
                <a:schemeClr val="accent2"/>
              </a:buClr>
              <a:defRPr/>
            </a:pPr>
            <a:r>
              <a:rPr lang="en-US" dirty="0">
                <a:solidFill>
                  <a:srgbClr val="AF231C"/>
                </a:solidFill>
                <a:cs typeface="+mj-cs"/>
              </a:rPr>
              <a:t>Certified Clinical Specialists: Gender</a:t>
            </a:r>
          </a:p>
        </p:txBody>
      </p:sp>
      <p:graphicFrame>
        <p:nvGraphicFramePr>
          <p:cNvPr id="8" name="Chart 7">
            <a:extLst>
              <a:ext uri="{FF2B5EF4-FFF2-40B4-BE49-F238E27FC236}">
                <a16:creationId xmlns:a16="http://schemas.microsoft.com/office/drawing/2014/main" id="{62B15687-3823-4215-94B8-30CAFB887219}"/>
              </a:ext>
            </a:extLst>
          </p:cNvPr>
          <p:cNvGraphicFramePr>
            <a:graphicFrameLocks/>
          </p:cNvGraphicFramePr>
          <p:nvPr>
            <p:extLst>
              <p:ext uri="{D42A27DB-BD31-4B8C-83A1-F6EECF244321}">
                <p14:modId xmlns:p14="http://schemas.microsoft.com/office/powerpoint/2010/main" val="1004354711"/>
              </p:ext>
            </p:extLst>
          </p:nvPr>
        </p:nvGraphicFramePr>
        <p:xfrm>
          <a:off x="2429469" y="1255978"/>
          <a:ext cx="6064229"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2469" name="TextBox 5">
            <a:extLst>
              <a:ext uri="{FF2B5EF4-FFF2-40B4-BE49-F238E27FC236}">
                <a16:creationId xmlns:a16="http://schemas.microsoft.com/office/drawing/2014/main" id="{0B662998-7DBE-4E49-A4F5-DE51D61C2036}"/>
              </a:ext>
            </a:extLst>
          </p:cNvPr>
          <p:cNvSpPr txBox="1">
            <a:spLocks noChangeArrowheads="1"/>
          </p:cNvSpPr>
          <p:nvPr/>
        </p:nvSpPr>
        <p:spPr bwMode="auto">
          <a:xfrm>
            <a:off x="1710053" y="5563438"/>
            <a:ext cx="2832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r>
              <a:rPr lang="en-US" altLang="en-US" sz="1600" dirty="0">
                <a:latin typeface="Arial" panose="020B0604020202020204" pitchFamily="34" charset="0"/>
                <a:cs typeface="Arial" panose="020B0604020202020204" pitchFamily="34" charset="0"/>
              </a:rPr>
              <a:t>Data current as of June 2020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1E6BA26-2978-4EBC-B659-81BDDB6C86E2}"/>
              </a:ext>
            </a:extLst>
          </p:cNvPr>
          <p:cNvSpPr>
            <a:spLocks noGrp="1" noChangeArrowheads="1"/>
          </p:cNvSpPr>
          <p:nvPr>
            <p:ph type="title" idx="4294967295"/>
          </p:nvPr>
        </p:nvSpPr>
        <p:spPr>
          <a:xfrm>
            <a:off x="640080" y="457200"/>
            <a:ext cx="9982200" cy="1143000"/>
          </a:xfrm>
        </p:spPr>
        <p:txBody>
          <a:bodyPr>
            <a:normAutofit/>
          </a:bodyPr>
          <a:lstStyle/>
          <a:p>
            <a:pPr>
              <a:buClr>
                <a:schemeClr val="accent2"/>
              </a:buClr>
              <a:defRPr/>
            </a:pPr>
            <a:r>
              <a:rPr lang="en-US" dirty="0">
                <a:solidFill>
                  <a:srgbClr val="AF231C"/>
                </a:solidFill>
                <a:cs typeface="+mj-cs"/>
              </a:rPr>
              <a:t>Certified Clinical Specialists: Work Settings</a:t>
            </a:r>
          </a:p>
        </p:txBody>
      </p:sp>
      <p:sp>
        <p:nvSpPr>
          <p:cNvPr id="64515" name="Rectangle 3">
            <a:extLst>
              <a:ext uri="{FF2B5EF4-FFF2-40B4-BE49-F238E27FC236}">
                <a16:creationId xmlns:a16="http://schemas.microsoft.com/office/drawing/2014/main" id="{E3ECDADC-A0A9-4155-AB7B-493E7C6744F9}"/>
              </a:ext>
            </a:extLst>
          </p:cNvPr>
          <p:cNvSpPr>
            <a:spLocks noGrp="1"/>
          </p:cNvSpPr>
          <p:nvPr>
            <p:ph type="body" idx="4294967295"/>
          </p:nvPr>
        </p:nvSpPr>
        <p:spPr>
          <a:xfrm>
            <a:off x="1025488" y="1371600"/>
            <a:ext cx="10439399" cy="4114800"/>
          </a:xfrm>
        </p:spPr>
        <p:txBody>
          <a:bodyPr>
            <a:normAutofit/>
          </a:bodyPr>
          <a:lstStyle/>
          <a:p>
            <a:pPr marL="466725" indent="-466725">
              <a:buFont typeface="Arial" panose="020B0604020202020204" pitchFamily="34" charset="0"/>
              <a:buAutoNum type="arabicPeriod"/>
            </a:pPr>
            <a:r>
              <a:rPr lang="en-US" altLang="en-US" sz="3200" dirty="0"/>
              <a:t>Private PT offices.</a:t>
            </a:r>
          </a:p>
          <a:p>
            <a:pPr marL="466725" indent="-466725">
              <a:buFont typeface="Arial" panose="020B0604020202020204" pitchFamily="34" charset="0"/>
              <a:buAutoNum type="arabicPeriod"/>
            </a:pPr>
            <a:r>
              <a:rPr lang="en-US" altLang="en-US" sz="3200" dirty="0"/>
              <a:t>Health systems or hospital-based outpatient facility or clinics. </a:t>
            </a:r>
          </a:p>
          <a:p>
            <a:pPr marL="466725" indent="-466725">
              <a:buFont typeface="Arial" panose="020B0604020202020204" pitchFamily="34" charset="0"/>
              <a:buAutoNum type="arabicPeriod"/>
            </a:pPr>
            <a:r>
              <a:rPr lang="en-US" altLang="en-US" sz="3200" dirty="0"/>
              <a:t>Academic institutions.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453D22E-B4A0-4F57-A067-E5E0255A68D0}"/>
              </a:ext>
            </a:extLst>
          </p:cNvPr>
          <p:cNvSpPr>
            <a:spLocks noGrp="1" noChangeArrowheads="1"/>
          </p:cNvSpPr>
          <p:nvPr>
            <p:ph type="title" idx="4294967295"/>
          </p:nvPr>
        </p:nvSpPr>
        <p:spPr>
          <a:xfrm>
            <a:off x="640080" y="457200"/>
            <a:ext cx="9604375" cy="987425"/>
          </a:xfrm>
        </p:spPr>
        <p:txBody>
          <a:bodyPr/>
          <a:lstStyle/>
          <a:p>
            <a:pPr>
              <a:buClr>
                <a:schemeClr val="accent2"/>
              </a:buClr>
              <a:defRPr/>
            </a:pPr>
            <a:r>
              <a:rPr lang="en-US" dirty="0">
                <a:solidFill>
                  <a:srgbClr val="AF231C"/>
                </a:solidFill>
                <a:ea typeface="+mj-ea"/>
                <a:cs typeface="+mj-cs"/>
              </a:rPr>
              <a:t>Certified Clinical Specialists: Positions Held</a:t>
            </a:r>
          </a:p>
        </p:txBody>
      </p:sp>
      <p:sp>
        <p:nvSpPr>
          <p:cNvPr id="66563" name="Rectangle 3">
            <a:extLst>
              <a:ext uri="{FF2B5EF4-FFF2-40B4-BE49-F238E27FC236}">
                <a16:creationId xmlns:a16="http://schemas.microsoft.com/office/drawing/2014/main" id="{6B7EA691-9289-408C-82A2-4516A2299457}"/>
              </a:ext>
            </a:extLst>
          </p:cNvPr>
          <p:cNvSpPr>
            <a:spLocks noGrp="1"/>
          </p:cNvSpPr>
          <p:nvPr>
            <p:ph type="body" idx="4294967295"/>
          </p:nvPr>
        </p:nvSpPr>
        <p:spPr>
          <a:xfrm>
            <a:off x="1031132" y="1323712"/>
            <a:ext cx="8747280" cy="4419600"/>
          </a:xfrm>
        </p:spPr>
        <p:txBody>
          <a:bodyPr>
            <a:normAutofit/>
          </a:bodyPr>
          <a:lstStyle/>
          <a:p>
            <a:pPr marL="457200" indent="-457200">
              <a:buFont typeface="Arial" panose="020B0604020202020204" pitchFamily="34" charset="0"/>
              <a:buAutoNum type="arabicPeriod"/>
            </a:pPr>
            <a:r>
              <a:rPr lang="en-US" altLang="en-US" sz="3200" dirty="0"/>
              <a:t>Supervisor/director of PT. </a:t>
            </a:r>
          </a:p>
          <a:p>
            <a:pPr marL="457200" indent="-457200">
              <a:spcBef>
                <a:spcPts val="600"/>
              </a:spcBef>
              <a:buFont typeface="Arial" panose="020B0604020202020204" pitchFamily="34" charset="0"/>
              <a:buAutoNum type="arabicPeriod"/>
            </a:pPr>
            <a:r>
              <a:rPr lang="en-US" altLang="en-US" sz="3200" dirty="0"/>
              <a:t>Staff or senior PT. </a:t>
            </a:r>
          </a:p>
          <a:p>
            <a:pPr marL="457200" indent="-457200">
              <a:spcBef>
                <a:spcPts val="600"/>
              </a:spcBef>
              <a:buFont typeface="Arial" panose="020B0604020202020204" pitchFamily="34" charset="0"/>
              <a:buAutoNum type="arabicPeriod"/>
            </a:pPr>
            <a:r>
              <a:rPr lang="en-US" altLang="en-US" sz="3200" dirty="0"/>
              <a:t>Sole owner/partner physical therapy practice.</a:t>
            </a:r>
          </a:p>
          <a:p>
            <a:pPr marL="457200" indent="-457200">
              <a:spcBef>
                <a:spcPts val="600"/>
              </a:spcBef>
              <a:buFont typeface="Arial" panose="020B0604020202020204" pitchFamily="34" charset="0"/>
              <a:buAutoNum type="arabicPeriod"/>
            </a:pPr>
            <a:r>
              <a:rPr lang="en-US" altLang="en-US" sz="3200" dirty="0"/>
              <a:t>Academic faculty.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6BE43CB-ABF0-40C5-BB5A-0720DAC1C1E1}"/>
              </a:ext>
            </a:extLst>
          </p:cNvPr>
          <p:cNvSpPr>
            <a:spLocks noGrp="1" noChangeArrowheads="1"/>
          </p:cNvSpPr>
          <p:nvPr>
            <p:ph type="title" idx="4294967295"/>
          </p:nvPr>
        </p:nvSpPr>
        <p:spPr>
          <a:xfrm>
            <a:off x="640080" y="457200"/>
            <a:ext cx="9753600" cy="443198"/>
          </a:xfrm>
        </p:spPr>
        <p:txBody>
          <a:bodyPr wrap="square">
            <a:spAutoFit/>
          </a:bodyPr>
          <a:lstStyle/>
          <a:p>
            <a:pPr>
              <a:defRPr/>
            </a:pPr>
            <a:r>
              <a:rPr lang="en-US" dirty="0">
                <a:solidFill>
                  <a:srgbClr val="AF231C"/>
                </a:solidFill>
                <a:ea typeface="+mj-ea"/>
                <a:cs typeface="+mj-cs"/>
              </a:rPr>
              <a:t>Pathways to Clinical Excellence</a:t>
            </a:r>
          </a:p>
        </p:txBody>
      </p:sp>
      <p:sp>
        <p:nvSpPr>
          <p:cNvPr id="16387" name="Rectangle 3">
            <a:extLst>
              <a:ext uri="{FF2B5EF4-FFF2-40B4-BE49-F238E27FC236}">
                <a16:creationId xmlns:a16="http://schemas.microsoft.com/office/drawing/2014/main" id="{FFC3F082-920A-448E-806E-F92B8915782A}"/>
              </a:ext>
            </a:extLst>
          </p:cNvPr>
          <p:cNvSpPr>
            <a:spLocks noGrp="1"/>
          </p:cNvSpPr>
          <p:nvPr>
            <p:ph type="body" sz="half" idx="4294967295"/>
          </p:nvPr>
        </p:nvSpPr>
        <p:spPr>
          <a:xfrm>
            <a:off x="1068388" y="1331914"/>
            <a:ext cx="6998980" cy="3477875"/>
          </a:xfrm>
        </p:spPr>
        <p:txBody>
          <a:bodyPr wrap="square">
            <a:spAutoFit/>
          </a:bodyPr>
          <a:lstStyle/>
          <a:p>
            <a:pPr marL="457200" indent="-457200" eaLnBrk="1" hangingPunct="1"/>
            <a:r>
              <a:rPr lang="en-US" altLang="en-US" dirty="0"/>
              <a:t>Entry-level degree.</a:t>
            </a:r>
          </a:p>
          <a:p>
            <a:pPr marL="457200" indent="-457200" eaLnBrk="1" hangingPunct="1"/>
            <a:r>
              <a:rPr lang="en-US" altLang="en-US" dirty="0"/>
              <a:t>Years of experience.</a:t>
            </a:r>
          </a:p>
          <a:p>
            <a:pPr marL="457200" indent="-457200" eaLnBrk="1" hangingPunct="1"/>
            <a:r>
              <a:rPr lang="en-US" altLang="en-US" dirty="0"/>
              <a:t>Continuing education.</a:t>
            </a:r>
          </a:p>
          <a:p>
            <a:pPr marL="457200" indent="-457200" eaLnBrk="1" hangingPunct="1"/>
            <a:r>
              <a:rPr lang="en-US" altLang="en-US" dirty="0"/>
              <a:t>Postprofessional residency.</a:t>
            </a:r>
          </a:p>
          <a:p>
            <a:pPr marL="457200" indent="-457200" eaLnBrk="1" hangingPunct="1"/>
            <a:r>
              <a:rPr lang="en-US" altLang="en-US" dirty="0"/>
              <a:t>Postprofessional degrees.</a:t>
            </a:r>
          </a:p>
          <a:p>
            <a:pPr marL="457200" indent="-457200" eaLnBrk="1" hangingPunct="1"/>
            <a:r>
              <a:rPr lang="en-US" altLang="en-US" dirty="0"/>
              <a:t>Postprofessional certifications.</a:t>
            </a:r>
          </a:p>
          <a:p>
            <a:pPr marL="457200" indent="-457200" eaLnBrk="1" hangingPunct="1"/>
            <a:r>
              <a:rPr lang="en-US" altLang="en-US" b="1" dirty="0">
                <a:solidFill>
                  <a:schemeClr val="tx2"/>
                </a:solidFill>
              </a:rPr>
              <a:t>Specialization – board certification!</a:t>
            </a:r>
          </a:p>
        </p:txBody>
      </p:sp>
      <p:sp>
        <p:nvSpPr>
          <p:cNvPr id="16388" name="Rectangle 6">
            <a:extLst>
              <a:ext uri="{FF2B5EF4-FFF2-40B4-BE49-F238E27FC236}">
                <a16:creationId xmlns:a16="http://schemas.microsoft.com/office/drawing/2014/main" id="{FDAF7239-7222-49A9-99EC-8520FD3029F0}"/>
              </a:ext>
            </a:extLst>
          </p:cNvPr>
          <p:cNvSpPr>
            <a:spLocks noChangeArrowheads="1"/>
          </p:cNvSpPr>
          <p:nvPr/>
        </p:nvSpPr>
        <p:spPr bwMode="auto">
          <a:xfrm>
            <a:off x="2224089" y="1331914"/>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endParaRPr lang="en-US" altLang="en-US" sz="2400">
              <a:latin typeface="Times"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837E-4C69-4A67-9C9A-48695E5A093D}"/>
              </a:ext>
            </a:extLst>
          </p:cNvPr>
          <p:cNvSpPr>
            <a:spLocks noGrp="1"/>
          </p:cNvSpPr>
          <p:nvPr>
            <p:ph type="title"/>
          </p:nvPr>
        </p:nvSpPr>
        <p:spPr/>
        <p:txBody>
          <a:bodyPr>
            <a:normAutofit/>
          </a:bodyPr>
          <a:lstStyle/>
          <a:p>
            <a:r>
              <a:rPr lang="en-US" dirty="0"/>
              <a:t>Why Do Physical Therapists Become </a:t>
            </a:r>
            <a:br>
              <a:rPr lang="en-US" dirty="0"/>
            </a:br>
            <a:r>
              <a:rPr lang="en-US" dirty="0"/>
              <a:t>Board-Certified Clinical Specialists? </a:t>
            </a:r>
          </a:p>
        </p:txBody>
      </p:sp>
    </p:spTree>
    <p:extLst>
      <p:ext uri="{BB962C8B-B14F-4D97-AF65-F5344CB8AC3E}">
        <p14:creationId xmlns:p14="http://schemas.microsoft.com/office/powerpoint/2010/main" val="2109861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BA38-F36D-4268-BCA1-2CF86379298A}"/>
              </a:ext>
            </a:extLst>
          </p:cNvPr>
          <p:cNvSpPr>
            <a:spLocks noGrp="1"/>
          </p:cNvSpPr>
          <p:nvPr>
            <p:ph type="title"/>
          </p:nvPr>
        </p:nvSpPr>
        <p:spPr>
          <a:xfrm>
            <a:off x="640080" y="537163"/>
            <a:ext cx="10058400" cy="914400"/>
          </a:xfrm>
        </p:spPr>
        <p:txBody>
          <a:bodyPr/>
          <a:lstStyle/>
          <a:p>
            <a:pPr>
              <a:defRPr/>
            </a:pPr>
            <a:r>
              <a:rPr lang="en-US" dirty="0">
                <a:ea typeface="+mj-ea"/>
                <a:cs typeface="+mj-cs"/>
              </a:rPr>
              <a:t>Perspective on ABPTS Specialization</a:t>
            </a:r>
          </a:p>
        </p:txBody>
      </p:sp>
      <p:graphicFrame>
        <p:nvGraphicFramePr>
          <p:cNvPr id="4" name="Content Placeholder 3">
            <a:extLst>
              <a:ext uri="{FF2B5EF4-FFF2-40B4-BE49-F238E27FC236}">
                <a16:creationId xmlns:a16="http://schemas.microsoft.com/office/drawing/2014/main" id="{B1E34D09-B9F6-4220-9B29-A2AA1D7F26D3}"/>
              </a:ext>
            </a:extLst>
          </p:cNvPr>
          <p:cNvGraphicFramePr>
            <a:graphicFrameLocks noGrp="1"/>
          </p:cNvGraphicFramePr>
          <p:nvPr>
            <p:ph idx="1"/>
          </p:nvPr>
        </p:nvGraphicFramePr>
        <p:xfrm>
          <a:off x="1526691" y="1863054"/>
          <a:ext cx="8523320" cy="23475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0660" name="TextBox 4">
            <a:extLst>
              <a:ext uri="{FF2B5EF4-FFF2-40B4-BE49-F238E27FC236}">
                <a16:creationId xmlns:a16="http://schemas.microsoft.com/office/drawing/2014/main" id="{7F9A9A85-C6D6-4D50-B40D-57B0C4218D01}"/>
              </a:ext>
            </a:extLst>
          </p:cNvPr>
          <p:cNvSpPr txBox="1">
            <a:spLocks noChangeArrowheads="1"/>
          </p:cNvSpPr>
          <p:nvPr/>
        </p:nvSpPr>
        <p:spPr bwMode="auto">
          <a:xfrm>
            <a:off x="624038" y="1134089"/>
            <a:ext cx="8458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r>
              <a:rPr lang="en-US" altLang="en-US" sz="2800" dirty="0">
                <a:latin typeface="+mj-lt"/>
              </a:rPr>
              <a:t>Initial Certification = Starting Point</a:t>
            </a:r>
          </a:p>
        </p:txBody>
      </p:sp>
      <p:sp>
        <p:nvSpPr>
          <p:cNvPr id="6" name="Rounded Rectangle 5">
            <a:extLst>
              <a:ext uri="{FF2B5EF4-FFF2-40B4-BE49-F238E27FC236}">
                <a16:creationId xmlns:a16="http://schemas.microsoft.com/office/drawing/2014/main" id="{E16F3275-AC9E-4C70-BAD2-B36174501E19}"/>
              </a:ext>
            </a:extLst>
          </p:cNvPr>
          <p:cNvSpPr/>
          <p:nvPr/>
        </p:nvSpPr>
        <p:spPr>
          <a:xfrm>
            <a:off x="3253530" y="4699890"/>
            <a:ext cx="1905000" cy="1066800"/>
          </a:xfrm>
          <a:prstGeom prst="roundRect">
            <a:avLst/>
          </a:prstGeom>
          <a:solidFill>
            <a:schemeClr val="tx1"/>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dirty="0"/>
              <a:t>To stay current and advanced in PT practice</a:t>
            </a:r>
          </a:p>
        </p:txBody>
      </p:sp>
      <p:sp>
        <p:nvSpPr>
          <p:cNvPr id="7" name="Rounded Rectangle 6">
            <a:extLst>
              <a:ext uri="{FF2B5EF4-FFF2-40B4-BE49-F238E27FC236}">
                <a16:creationId xmlns:a16="http://schemas.microsoft.com/office/drawing/2014/main" id="{ABDFE7D2-FBAB-44C4-BA45-4566F7D2AC3C}"/>
              </a:ext>
            </a:extLst>
          </p:cNvPr>
          <p:cNvSpPr/>
          <p:nvPr/>
        </p:nvSpPr>
        <p:spPr>
          <a:xfrm>
            <a:off x="6705602" y="4738155"/>
            <a:ext cx="1905000" cy="1066800"/>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To be a    lifelong learner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F8F8-BFDF-DF44-9774-6E6C71ED135E}"/>
              </a:ext>
            </a:extLst>
          </p:cNvPr>
          <p:cNvSpPr>
            <a:spLocks noGrp="1"/>
          </p:cNvSpPr>
          <p:nvPr>
            <p:ph type="title"/>
          </p:nvPr>
        </p:nvSpPr>
        <p:spPr/>
        <p:txBody>
          <a:bodyPr/>
          <a:lstStyle/>
          <a:p>
            <a:r>
              <a:rPr lang="en-US" dirty="0"/>
              <a:t>Top Motivations To Pursue ABPTS Certification</a:t>
            </a:r>
          </a:p>
        </p:txBody>
      </p:sp>
      <p:sp>
        <p:nvSpPr>
          <p:cNvPr id="3" name="Content Placeholder 2">
            <a:extLst>
              <a:ext uri="{FF2B5EF4-FFF2-40B4-BE49-F238E27FC236}">
                <a16:creationId xmlns:a16="http://schemas.microsoft.com/office/drawing/2014/main" id="{5A1FD153-5880-3C40-BD23-A9FBA675DF20}"/>
              </a:ext>
            </a:extLst>
          </p:cNvPr>
          <p:cNvSpPr>
            <a:spLocks noGrp="1"/>
          </p:cNvSpPr>
          <p:nvPr>
            <p:ph idx="1"/>
          </p:nvPr>
        </p:nvSpPr>
        <p:spPr>
          <a:xfrm>
            <a:off x="1161515" y="1371600"/>
            <a:ext cx="10058400" cy="4572000"/>
          </a:xfrm>
        </p:spPr>
        <p:txBody>
          <a:bodyPr/>
          <a:lstStyle/>
          <a:p>
            <a:pPr marL="466725" indent="-466725"/>
            <a:r>
              <a:rPr lang="en-US" altLang="en-US" dirty="0"/>
              <a:t>Professional career goal.</a:t>
            </a:r>
          </a:p>
          <a:p>
            <a:pPr marL="466725" indent="-466725"/>
            <a:r>
              <a:rPr lang="en-US" altLang="en-US" dirty="0"/>
              <a:t>Personal challenge or achievement.</a:t>
            </a:r>
          </a:p>
          <a:p>
            <a:pPr marL="466725" indent="-466725"/>
            <a:r>
              <a:rPr lang="en-US" altLang="en-US" dirty="0"/>
              <a:t>Earn a credential that reflects advanced practice to patients, physicians, and payers.</a:t>
            </a:r>
          </a:p>
          <a:p>
            <a:pPr marL="466725" indent="-466725"/>
            <a:r>
              <a:rPr lang="en-US" altLang="en-US" dirty="0"/>
              <a:t>Proof of expertise in specialty area.</a:t>
            </a:r>
          </a:p>
          <a:p>
            <a:pPr marL="0" indent="0">
              <a:buNone/>
            </a:pPr>
            <a:endParaRPr lang="en-US" altLang="en-US" dirty="0"/>
          </a:p>
          <a:p>
            <a:pPr marL="0" indent="0">
              <a:buNone/>
            </a:pPr>
            <a:r>
              <a:rPr lang="en-US" altLang="en-US" sz="1600" dirty="0"/>
              <a:t>Source: Survey of certified specialists (2018).</a:t>
            </a:r>
          </a:p>
          <a:p>
            <a:endParaRPr lang="en-US" altLang="en-US" dirty="0"/>
          </a:p>
          <a:p>
            <a:endParaRPr lang="en-US" dirty="0"/>
          </a:p>
        </p:txBody>
      </p:sp>
    </p:spTree>
    <p:extLst>
      <p:ext uri="{BB962C8B-B14F-4D97-AF65-F5344CB8AC3E}">
        <p14:creationId xmlns:p14="http://schemas.microsoft.com/office/powerpoint/2010/main" val="1079156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774AA33-DD56-4D8D-AC63-29B0A789134F}"/>
              </a:ext>
            </a:extLst>
          </p:cNvPr>
          <p:cNvSpPr>
            <a:spLocks noGrp="1" noChangeArrowheads="1"/>
          </p:cNvSpPr>
          <p:nvPr>
            <p:ph type="title" idx="4294967295"/>
          </p:nvPr>
        </p:nvSpPr>
        <p:spPr>
          <a:xfrm>
            <a:off x="640080" y="492474"/>
            <a:ext cx="9372600" cy="672198"/>
          </a:xfrm>
        </p:spPr>
        <p:txBody>
          <a:bodyPr/>
          <a:lstStyle/>
          <a:p>
            <a:pPr>
              <a:buClr>
                <a:schemeClr val="accent2"/>
              </a:buClr>
              <a:defRPr/>
            </a:pPr>
            <a:r>
              <a:rPr lang="en-US" dirty="0">
                <a:solidFill>
                  <a:srgbClr val="AF231C"/>
                </a:solidFill>
                <a:ea typeface="+mj-ea"/>
                <a:cs typeface="+mj-cs"/>
              </a:rPr>
              <a:t>Positive Impact of Board Certification</a:t>
            </a:r>
          </a:p>
        </p:txBody>
      </p:sp>
      <p:sp>
        <p:nvSpPr>
          <p:cNvPr id="44035" name="Rectangle 3">
            <a:extLst>
              <a:ext uri="{FF2B5EF4-FFF2-40B4-BE49-F238E27FC236}">
                <a16:creationId xmlns:a16="http://schemas.microsoft.com/office/drawing/2014/main" id="{32AD7399-9F3A-48A6-9590-C78FC41DB30B}"/>
              </a:ext>
            </a:extLst>
          </p:cNvPr>
          <p:cNvSpPr>
            <a:spLocks noGrp="1" noChangeArrowheads="1"/>
          </p:cNvSpPr>
          <p:nvPr>
            <p:ph type="body" idx="4294967295"/>
          </p:nvPr>
        </p:nvSpPr>
        <p:spPr>
          <a:xfrm>
            <a:off x="1078387" y="1164671"/>
            <a:ext cx="9410700" cy="4745061"/>
          </a:xfrm>
        </p:spPr>
        <p:txBody>
          <a:bodyPr rtlCol="0">
            <a:normAutofit lnSpcReduction="10000"/>
          </a:bodyPr>
          <a:lstStyle/>
          <a:p>
            <a:pPr marL="457200" indent="-457200">
              <a:spcBef>
                <a:spcPct val="40000"/>
              </a:spcBef>
              <a:spcAft>
                <a:spcPts val="0"/>
              </a:spcAft>
              <a:defRPr/>
            </a:pPr>
            <a:r>
              <a:rPr lang="en-US" sz="3200" dirty="0">
                <a:cs typeface="+mn-cs"/>
              </a:rPr>
              <a:t>Sense of personal achievement. </a:t>
            </a:r>
          </a:p>
          <a:p>
            <a:pPr marL="457200" indent="-457200">
              <a:spcBef>
                <a:spcPct val="40000"/>
              </a:spcBef>
              <a:spcAft>
                <a:spcPts val="0"/>
              </a:spcAft>
              <a:defRPr/>
            </a:pPr>
            <a:r>
              <a:rPr lang="en-US" sz="3200" dirty="0">
                <a:cs typeface="+mn-cs"/>
              </a:rPr>
              <a:t>Self-confidence and professional growth.</a:t>
            </a:r>
          </a:p>
          <a:p>
            <a:pPr marL="457200" indent="-457200">
              <a:spcBef>
                <a:spcPct val="40000"/>
              </a:spcBef>
              <a:spcAft>
                <a:spcPts val="0"/>
              </a:spcAft>
              <a:defRPr/>
            </a:pPr>
            <a:r>
              <a:rPr lang="en-US" sz="3200" dirty="0">
                <a:cs typeface="+mn-cs"/>
              </a:rPr>
              <a:t>Patient care, including better outcomes.</a:t>
            </a:r>
          </a:p>
          <a:p>
            <a:pPr marL="457200" indent="-457200">
              <a:spcBef>
                <a:spcPct val="40000"/>
              </a:spcBef>
              <a:spcAft>
                <a:spcPts val="0"/>
              </a:spcAft>
              <a:defRPr/>
            </a:pPr>
            <a:r>
              <a:rPr lang="en-US" sz="3200" dirty="0">
                <a:cs typeface="+mn-cs"/>
              </a:rPr>
              <a:t>Increased credibility with patients and referral sources.</a:t>
            </a:r>
          </a:p>
          <a:p>
            <a:pPr marL="457200" indent="-457200">
              <a:spcBef>
                <a:spcPct val="40000"/>
              </a:spcBef>
              <a:spcAft>
                <a:spcPts val="0"/>
              </a:spcAft>
              <a:defRPr/>
            </a:pPr>
            <a:r>
              <a:rPr lang="en-US" sz="3200" dirty="0">
                <a:cs typeface="+mn-cs"/>
              </a:rPr>
              <a:t>Recognition in clinical, academic and community settings.</a:t>
            </a:r>
          </a:p>
          <a:p>
            <a:pPr marL="0" indent="0">
              <a:spcBef>
                <a:spcPct val="40000"/>
              </a:spcBef>
              <a:spcAft>
                <a:spcPts val="0"/>
              </a:spcAft>
              <a:buNone/>
              <a:defRPr/>
            </a:pPr>
            <a:endParaRPr lang="en-US" altLang="en-US" sz="1600" dirty="0"/>
          </a:p>
          <a:p>
            <a:pPr marL="0" indent="0">
              <a:spcBef>
                <a:spcPct val="40000"/>
              </a:spcBef>
              <a:spcAft>
                <a:spcPts val="0"/>
              </a:spcAft>
              <a:buNone/>
              <a:defRPr/>
            </a:pPr>
            <a:r>
              <a:rPr lang="en-US" altLang="en-US" sz="1600" dirty="0"/>
              <a:t>Source: Survey of certified specialists (2018). </a:t>
            </a:r>
          </a:p>
          <a:p>
            <a:pPr marL="182880" indent="-182880">
              <a:spcBef>
                <a:spcPct val="40000"/>
              </a:spcBef>
              <a:spcAft>
                <a:spcPts val="0"/>
              </a:spcAft>
              <a:defRPr/>
            </a:pPr>
            <a:endParaRPr lang="en-US" dirty="0">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44E7E99-8535-498A-BE01-F9EFF6CEC209}"/>
              </a:ext>
            </a:extLst>
          </p:cNvPr>
          <p:cNvSpPr>
            <a:spLocks noGrp="1" noChangeArrowheads="1"/>
          </p:cNvSpPr>
          <p:nvPr>
            <p:ph type="title"/>
          </p:nvPr>
        </p:nvSpPr>
        <p:spPr>
          <a:xfrm>
            <a:off x="640080" y="533400"/>
            <a:ext cx="10058400" cy="914400"/>
          </a:xfrm>
        </p:spPr>
        <p:txBody>
          <a:bodyPr>
            <a:normAutofit/>
          </a:bodyPr>
          <a:lstStyle/>
          <a:p>
            <a:pPr>
              <a:defRPr/>
            </a:pPr>
            <a:r>
              <a:rPr lang="en-US" dirty="0">
                <a:ea typeface="+mj-ea"/>
                <a:cs typeface="+mj-cs"/>
              </a:rPr>
              <a:t>How Board-Certification Has Influenced Specialists’ Careers</a:t>
            </a:r>
          </a:p>
        </p:txBody>
      </p:sp>
      <p:sp>
        <p:nvSpPr>
          <p:cNvPr id="77827" name="Rectangle 3">
            <a:extLst>
              <a:ext uri="{FF2B5EF4-FFF2-40B4-BE49-F238E27FC236}">
                <a16:creationId xmlns:a16="http://schemas.microsoft.com/office/drawing/2014/main" id="{D39DDEB8-6F8B-4F88-A698-4381F007B968}"/>
              </a:ext>
            </a:extLst>
          </p:cNvPr>
          <p:cNvSpPr>
            <a:spLocks noGrp="1"/>
          </p:cNvSpPr>
          <p:nvPr>
            <p:ph idx="1"/>
          </p:nvPr>
        </p:nvSpPr>
        <p:spPr>
          <a:xfrm>
            <a:off x="1089498" y="1561785"/>
            <a:ext cx="8732682" cy="4483415"/>
          </a:xfrm>
        </p:spPr>
        <p:txBody>
          <a:bodyPr/>
          <a:lstStyle/>
          <a:p>
            <a:pPr marL="0" indent="0">
              <a:buNone/>
            </a:pPr>
            <a:r>
              <a:rPr lang="en-US" altLang="en-US" sz="3200" dirty="0"/>
              <a:t>Opened doors for professional growth:</a:t>
            </a:r>
          </a:p>
          <a:p>
            <a:pPr marL="914400" lvl="1" indent="-446088"/>
            <a:r>
              <a:rPr lang="en-US" altLang="en-US" sz="2800" dirty="0"/>
              <a:t>Consultations.</a:t>
            </a:r>
          </a:p>
          <a:p>
            <a:pPr marL="914400" lvl="1" indent="-446088"/>
            <a:r>
              <a:rPr lang="en-US" altLang="en-US" sz="2800" dirty="0"/>
              <a:t>Invited presentations.</a:t>
            </a:r>
          </a:p>
          <a:p>
            <a:pPr marL="914400" lvl="1" indent="-446088"/>
            <a:r>
              <a:rPr lang="en-US" altLang="en-US" sz="2800" dirty="0"/>
              <a:t>New job opportunities.</a:t>
            </a:r>
          </a:p>
          <a:p>
            <a:pPr marL="914400" lvl="1" indent="-446088"/>
            <a:r>
              <a:rPr lang="en-US" altLang="en-US" sz="2800" dirty="0"/>
              <a:t>Leadership and service.</a:t>
            </a:r>
          </a:p>
          <a:p>
            <a:pPr marL="914400" lvl="1" indent="-446088"/>
            <a:r>
              <a:rPr lang="en-US" altLang="en-US" sz="2800" dirty="0"/>
              <a:t>Teaching opportunities.</a:t>
            </a:r>
          </a:p>
          <a:p>
            <a:pPr marL="914400" lvl="1" indent="-446088"/>
            <a:r>
              <a:rPr lang="en-US" altLang="en-US" sz="2800" dirty="0"/>
              <a:t>Research collaboration.</a:t>
            </a:r>
          </a:p>
          <a:p>
            <a:pPr marL="914400" lvl="1" indent="-446088"/>
            <a:r>
              <a:rPr lang="en-US" altLang="en-US" sz="2800" dirty="0"/>
              <a:t>Networking.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3F307-1532-465F-A41D-22F0B5DF23F9}"/>
              </a:ext>
            </a:extLst>
          </p:cNvPr>
          <p:cNvSpPr>
            <a:spLocks noGrp="1"/>
          </p:cNvSpPr>
          <p:nvPr>
            <p:ph type="title"/>
          </p:nvPr>
        </p:nvSpPr>
        <p:spPr>
          <a:xfrm>
            <a:off x="640080" y="522215"/>
            <a:ext cx="9982200" cy="990600"/>
          </a:xfrm>
        </p:spPr>
        <p:txBody>
          <a:bodyPr>
            <a:normAutofit/>
          </a:bodyPr>
          <a:lstStyle/>
          <a:p>
            <a:pPr>
              <a:defRPr/>
            </a:pPr>
            <a:r>
              <a:rPr lang="en-US" dirty="0">
                <a:ea typeface="+mj-ea"/>
                <a:cs typeface="+mj-cs"/>
              </a:rPr>
              <a:t>Service Opportunities Related to Specialization</a:t>
            </a:r>
          </a:p>
        </p:txBody>
      </p:sp>
      <p:graphicFrame>
        <p:nvGraphicFramePr>
          <p:cNvPr id="4" name="Content Placeholder 3">
            <a:extLst>
              <a:ext uri="{FF2B5EF4-FFF2-40B4-BE49-F238E27FC236}">
                <a16:creationId xmlns:a16="http://schemas.microsoft.com/office/drawing/2014/main" id="{F2866D57-0510-47E1-A8BD-03B6266C27E7}"/>
              </a:ext>
            </a:extLst>
          </p:cNvPr>
          <p:cNvGraphicFramePr>
            <a:graphicFrameLocks noGrp="1"/>
          </p:cNvGraphicFramePr>
          <p:nvPr>
            <p:ph idx="1"/>
          </p:nvPr>
        </p:nvGraphicFramePr>
        <p:xfrm>
          <a:off x="1517184" y="1512815"/>
          <a:ext cx="9531186" cy="464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C2242F5-5BDF-4574-9094-3CD4D115FD98}"/>
              </a:ext>
            </a:extLst>
          </p:cNvPr>
          <p:cNvSpPr>
            <a:spLocks noGrp="1" noChangeArrowheads="1"/>
          </p:cNvSpPr>
          <p:nvPr>
            <p:ph type="title" idx="4294967295"/>
          </p:nvPr>
        </p:nvSpPr>
        <p:spPr>
          <a:xfrm>
            <a:off x="640080" y="552376"/>
            <a:ext cx="9372600" cy="734736"/>
          </a:xfrm>
        </p:spPr>
        <p:txBody>
          <a:bodyPr/>
          <a:lstStyle/>
          <a:p>
            <a:pPr>
              <a:buClr>
                <a:schemeClr val="accent2"/>
              </a:buClr>
              <a:defRPr/>
            </a:pPr>
            <a:r>
              <a:rPr lang="en-US" dirty="0">
                <a:solidFill>
                  <a:srgbClr val="AF231C"/>
                </a:solidFill>
                <a:ea typeface="+mj-ea"/>
                <a:cs typeface="Arial" charset="0"/>
              </a:rPr>
              <a:t>Employer Support of ABPTS Certification</a:t>
            </a:r>
            <a:endParaRPr lang="en-US" dirty="0">
              <a:solidFill>
                <a:srgbClr val="AF231C"/>
              </a:solidFill>
              <a:cs typeface="Arial" charset="0"/>
            </a:endParaRPr>
          </a:p>
        </p:txBody>
      </p:sp>
      <p:sp>
        <p:nvSpPr>
          <p:cNvPr id="80899" name="Rectangle 3">
            <a:extLst>
              <a:ext uri="{FF2B5EF4-FFF2-40B4-BE49-F238E27FC236}">
                <a16:creationId xmlns:a16="http://schemas.microsoft.com/office/drawing/2014/main" id="{90E151D8-BDC3-4E73-8759-1CDE4BBACA3D}"/>
              </a:ext>
            </a:extLst>
          </p:cNvPr>
          <p:cNvSpPr>
            <a:spLocks noGrp="1"/>
          </p:cNvSpPr>
          <p:nvPr>
            <p:ph type="body" idx="4294967295"/>
          </p:nvPr>
        </p:nvSpPr>
        <p:spPr>
          <a:xfrm>
            <a:off x="792479" y="1382288"/>
            <a:ext cx="10902215" cy="4724400"/>
          </a:xfrm>
        </p:spPr>
        <p:txBody>
          <a:bodyPr/>
          <a:lstStyle/>
          <a:p>
            <a:pPr marL="693738" indent="-457200" eaLnBrk="1" hangingPunct="1"/>
            <a:r>
              <a:rPr lang="en-US" altLang="en-US" dirty="0"/>
              <a:t>53% pay at least some of the costs associated with obtaining clinical specialization.</a:t>
            </a:r>
          </a:p>
          <a:p>
            <a:pPr marL="693738" indent="-457200" eaLnBrk="1" hangingPunct="1"/>
            <a:endParaRPr lang="en-US" altLang="en-US" sz="1400" dirty="0"/>
          </a:p>
          <a:p>
            <a:pPr marL="693738" indent="-457200" eaLnBrk="1" hangingPunct="1"/>
            <a:r>
              <a:rPr lang="en-US" altLang="en-US" dirty="0"/>
              <a:t>43% give priority in hiring to job applicants who are board certified.</a:t>
            </a:r>
          </a:p>
          <a:p>
            <a:pPr marL="693738" indent="-457200" eaLnBrk="1" hangingPunct="1"/>
            <a:endParaRPr lang="en-US" altLang="en-US" sz="1400" dirty="0"/>
          </a:p>
          <a:p>
            <a:pPr marL="693738" indent="-457200" eaLnBrk="1" hangingPunct="1"/>
            <a:r>
              <a:rPr lang="en-US" altLang="en-US" dirty="0"/>
              <a:t>Employers value the expertise of specialists:</a:t>
            </a:r>
          </a:p>
          <a:p>
            <a:pPr marL="1150938" lvl="1" indent="-457200"/>
            <a:r>
              <a:rPr lang="en-US" altLang="en-US" dirty="0"/>
              <a:t>High patient care standards.</a:t>
            </a:r>
          </a:p>
          <a:p>
            <a:pPr marL="1150938" lvl="1" indent="-457200"/>
            <a:r>
              <a:rPr lang="en-US" altLang="en-US" dirty="0"/>
              <a:t>Mentors for others.</a:t>
            </a:r>
          </a:p>
          <a:p>
            <a:pPr marL="1150938" lvl="1" indent="-457200"/>
            <a:r>
              <a:rPr lang="en-US" altLang="en-US" dirty="0"/>
              <a:t>Team leadership.</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2D33C5EE-6A0C-4F61-A099-DA813F1EE3D2}"/>
              </a:ext>
            </a:extLst>
          </p:cNvPr>
          <p:cNvSpPr>
            <a:spLocks noGrp="1" noChangeArrowheads="1"/>
          </p:cNvSpPr>
          <p:nvPr>
            <p:ph type="title" idx="4294967295"/>
          </p:nvPr>
        </p:nvSpPr>
        <p:spPr>
          <a:xfrm>
            <a:off x="640080" y="561474"/>
            <a:ext cx="9601200" cy="532701"/>
          </a:xfrm>
        </p:spPr>
        <p:txBody>
          <a:bodyPr>
            <a:noAutofit/>
          </a:bodyPr>
          <a:lstStyle/>
          <a:p>
            <a:pPr>
              <a:buClr>
                <a:schemeClr val="accent2"/>
              </a:buClr>
              <a:defRPr/>
            </a:pPr>
            <a:r>
              <a:rPr lang="en-US" dirty="0">
                <a:solidFill>
                  <a:srgbClr val="AF231C"/>
                </a:solidFill>
                <a:ea typeface="+mj-ea"/>
                <a:cs typeface="+mj-cs"/>
              </a:rPr>
              <a:t>Value of ABPTS Certification to Certified Specialists</a:t>
            </a:r>
          </a:p>
        </p:txBody>
      </p:sp>
      <p:sp>
        <p:nvSpPr>
          <p:cNvPr id="82947" name="Rectangle 3">
            <a:extLst>
              <a:ext uri="{FF2B5EF4-FFF2-40B4-BE49-F238E27FC236}">
                <a16:creationId xmlns:a16="http://schemas.microsoft.com/office/drawing/2014/main" id="{A1D1AA6B-5580-4133-81C7-FCE6B8BE02A5}"/>
              </a:ext>
            </a:extLst>
          </p:cNvPr>
          <p:cNvSpPr>
            <a:spLocks noGrp="1"/>
          </p:cNvSpPr>
          <p:nvPr>
            <p:ph type="body" idx="4294967295"/>
          </p:nvPr>
        </p:nvSpPr>
        <p:spPr>
          <a:xfrm>
            <a:off x="640080" y="1473740"/>
            <a:ext cx="11185322" cy="4165600"/>
          </a:xfrm>
        </p:spPr>
        <p:txBody>
          <a:bodyPr/>
          <a:lstStyle/>
          <a:p>
            <a:pPr marL="576263" indent="-341313" eaLnBrk="1" hangingPunct="1">
              <a:lnSpc>
                <a:spcPct val="90000"/>
              </a:lnSpc>
            </a:pPr>
            <a:r>
              <a:rPr lang="en-US" altLang="en-US" dirty="0"/>
              <a:t>79% report that certification is an indicator of </a:t>
            </a:r>
            <a:r>
              <a:rPr lang="en-US" altLang="en-US" b="1" dirty="0"/>
              <a:t>clinical competence.</a:t>
            </a:r>
          </a:p>
          <a:p>
            <a:pPr marL="576263" indent="-341313" eaLnBrk="1" hangingPunct="1">
              <a:lnSpc>
                <a:spcPct val="90000"/>
              </a:lnSpc>
            </a:pPr>
            <a:endParaRPr lang="en-US" altLang="en-US" dirty="0"/>
          </a:p>
          <a:p>
            <a:pPr marL="576263" indent="-341313" eaLnBrk="1" hangingPunct="1">
              <a:lnSpc>
                <a:spcPct val="90000"/>
              </a:lnSpc>
            </a:pPr>
            <a:r>
              <a:rPr lang="en-US" altLang="en-US" dirty="0"/>
              <a:t>90% report that certification is an indicator of </a:t>
            </a:r>
            <a:r>
              <a:rPr lang="en-US" altLang="en-US" b="1" dirty="0"/>
              <a:t>depth and breadth </a:t>
            </a:r>
            <a:br>
              <a:rPr lang="en-US" altLang="en-US" b="1" dirty="0"/>
            </a:br>
            <a:r>
              <a:rPr lang="en-US" altLang="en-US" b="1" dirty="0"/>
              <a:t>of knowledge in an area of specialty practice.</a:t>
            </a:r>
          </a:p>
          <a:p>
            <a:pPr marL="576263" indent="-341313" eaLnBrk="1" hangingPunct="1">
              <a:lnSpc>
                <a:spcPct val="90000"/>
              </a:lnSpc>
            </a:pPr>
            <a:endParaRPr lang="en-US" altLang="en-US" dirty="0"/>
          </a:p>
          <a:p>
            <a:pPr marL="576263" indent="-341313" eaLnBrk="1" hangingPunct="1">
              <a:lnSpc>
                <a:spcPct val="90000"/>
              </a:lnSpc>
            </a:pPr>
            <a:r>
              <a:rPr lang="en-US" altLang="en-US" dirty="0"/>
              <a:t>High rate (65%) of specialists choose to recertify.</a:t>
            </a:r>
          </a:p>
          <a:p>
            <a:pPr eaLnBrk="1" hangingPunct="1">
              <a:lnSpc>
                <a:spcPct val="90000"/>
              </a:lnSpc>
            </a:pPr>
            <a:endParaRPr lang="en-US" altLang="en-US" dirty="0"/>
          </a:p>
          <a:p>
            <a:pPr marL="236538" indent="0">
              <a:lnSpc>
                <a:spcPct val="90000"/>
              </a:lnSpc>
              <a:buNone/>
            </a:pPr>
            <a:r>
              <a:rPr lang="en-US" altLang="en-US" sz="1600" dirty="0"/>
              <a:t>Source: Survey of certified specialists (2018).</a:t>
            </a:r>
          </a:p>
          <a:p>
            <a:pPr eaLnBrk="1" hangingPunct="1">
              <a:lnSpc>
                <a:spcPct val="90000"/>
              </a:lnSpc>
            </a:pPr>
            <a:endParaRPr lang="en-US" altLang="en-US" dirty="0"/>
          </a:p>
          <a:p>
            <a:pPr eaLnBrk="1" hangingPunct="1">
              <a:lnSpc>
                <a:spcPct val="90000"/>
              </a:lnSpc>
            </a:pPr>
            <a:endParaRPr lang="en-US" alt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81BDE218-378C-4D00-8E1E-1CBF63E9D67F}"/>
              </a:ext>
            </a:extLst>
          </p:cNvPr>
          <p:cNvSpPr>
            <a:spLocks noGrp="1" noChangeArrowheads="1"/>
          </p:cNvSpPr>
          <p:nvPr>
            <p:ph type="title" idx="4294967295"/>
          </p:nvPr>
        </p:nvSpPr>
        <p:spPr>
          <a:xfrm>
            <a:off x="640080" y="457200"/>
            <a:ext cx="8228012" cy="895612"/>
          </a:xfrm>
        </p:spPr>
        <p:txBody>
          <a:bodyPr/>
          <a:lstStyle/>
          <a:p>
            <a:pPr>
              <a:buClr>
                <a:schemeClr val="accent2"/>
              </a:buClr>
              <a:defRPr/>
            </a:pPr>
            <a:r>
              <a:rPr lang="en-US" dirty="0">
                <a:solidFill>
                  <a:srgbClr val="AF231C"/>
                </a:solidFill>
                <a:ea typeface="+mj-ea"/>
                <a:cs typeface="+mj-cs"/>
              </a:rPr>
              <a:t>For more information contact:</a:t>
            </a:r>
          </a:p>
        </p:txBody>
      </p:sp>
      <p:sp>
        <p:nvSpPr>
          <p:cNvPr id="54275" name="Text Box 3">
            <a:extLst>
              <a:ext uri="{FF2B5EF4-FFF2-40B4-BE49-F238E27FC236}">
                <a16:creationId xmlns:a16="http://schemas.microsoft.com/office/drawing/2014/main" id="{199EED97-CC77-4E1A-BBDB-E07B8589C781}"/>
              </a:ext>
            </a:extLst>
          </p:cNvPr>
          <p:cNvSpPr txBox="1">
            <a:spLocks noChangeArrowheads="1"/>
          </p:cNvSpPr>
          <p:nvPr/>
        </p:nvSpPr>
        <p:spPr bwMode="auto">
          <a:xfrm>
            <a:off x="990702" y="1352812"/>
            <a:ext cx="9363075" cy="4156074"/>
          </a:xfrm>
          <a:prstGeom prst="rect">
            <a:avLst/>
          </a:prstGeom>
          <a:noFill/>
          <a:ln w="9525">
            <a:noFill/>
            <a:miter lim="800000"/>
            <a:headEnd/>
            <a:tailEnd/>
          </a:ln>
        </p:spPr>
        <p:txBody>
          <a:bodyPr>
            <a:spAutoFit/>
          </a:bodyPr>
          <a:lstStyle/>
          <a:p>
            <a:pPr>
              <a:lnSpc>
                <a:spcPct val="75000"/>
              </a:lnSpc>
              <a:spcBef>
                <a:spcPct val="50000"/>
              </a:spcBef>
              <a:defRPr/>
            </a:pPr>
            <a:r>
              <a:rPr lang="en-US" sz="3200" dirty="0">
                <a:latin typeface="+mj-lt"/>
              </a:rPr>
              <a:t>APTA </a:t>
            </a:r>
          </a:p>
          <a:p>
            <a:pPr>
              <a:lnSpc>
                <a:spcPct val="75000"/>
              </a:lnSpc>
              <a:spcBef>
                <a:spcPct val="50000"/>
              </a:spcBef>
              <a:defRPr/>
            </a:pPr>
            <a:r>
              <a:rPr lang="en-US" sz="3200" dirty="0">
                <a:solidFill>
                  <a:schemeClr val="tx2"/>
                </a:solidFill>
                <a:latin typeface="+mj-lt"/>
              </a:rPr>
              <a:t>Certifications Department</a:t>
            </a:r>
          </a:p>
          <a:p>
            <a:pPr>
              <a:lnSpc>
                <a:spcPct val="75000"/>
              </a:lnSpc>
              <a:spcBef>
                <a:spcPct val="50000"/>
              </a:spcBef>
              <a:defRPr/>
            </a:pPr>
            <a:r>
              <a:rPr lang="fr-FR" sz="3200" dirty="0">
                <a:latin typeface="+mj-lt"/>
              </a:rPr>
              <a:t>3030 Potomac Ave., Suite 100</a:t>
            </a:r>
          </a:p>
          <a:p>
            <a:pPr>
              <a:lnSpc>
                <a:spcPct val="75000"/>
              </a:lnSpc>
              <a:spcBef>
                <a:spcPct val="50000"/>
              </a:spcBef>
              <a:defRPr/>
            </a:pPr>
            <a:r>
              <a:rPr lang="fr-FR" sz="3200" dirty="0">
                <a:latin typeface="+mj-lt"/>
              </a:rPr>
              <a:t>Alexandria, VA 22305-3085</a:t>
            </a:r>
          </a:p>
          <a:p>
            <a:pPr>
              <a:lnSpc>
                <a:spcPct val="75000"/>
              </a:lnSpc>
              <a:spcBef>
                <a:spcPct val="50000"/>
              </a:spcBef>
              <a:defRPr/>
            </a:pPr>
            <a:r>
              <a:rPr lang="en-US" sz="3200" dirty="0">
                <a:latin typeface="+mj-lt"/>
              </a:rPr>
              <a:t>800-999-2782, ext 8520</a:t>
            </a:r>
          </a:p>
          <a:p>
            <a:pPr>
              <a:lnSpc>
                <a:spcPct val="75000"/>
              </a:lnSpc>
              <a:spcBef>
                <a:spcPct val="50000"/>
              </a:spcBef>
              <a:defRPr/>
            </a:pPr>
            <a:r>
              <a:rPr lang="en-US" sz="3200" dirty="0">
                <a:latin typeface="+mj-lt"/>
                <a:hlinkClick r:id="rId3"/>
              </a:rPr>
              <a:t>abpts.org</a:t>
            </a:r>
            <a:endParaRPr lang="en-US" sz="3200" dirty="0">
              <a:latin typeface="+mj-lt"/>
            </a:endParaRPr>
          </a:p>
          <a:p>
            <a:pPr>
              <a:lnSpc>
                <a:spcPct val="75000"/>
              </a:lnSpc>
              <a:spcBef>
                <a:spcPct val="50000"/>
              </a:spcBef>
              <a:defRPr/>
            </a:pPr>
            <a:r>
              <a:rPr lang="en-US" sz="3200" dirty="0">
                <a:latin typeface="+mj-lt"/>
              </a:rPr>
              <a:t>spec-cert@apta.org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B6255-D97E-A345-A4E3-58F93F473AB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619302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5FE44BD-FE81-4447-A1DF-7EACDC7DCCB4}"/>
              </a:ext>
            </a:extLst>
          </p:cNvPr>
          <p:cNvSpPr>
            <a:spLocks noGrp="1" noChangeArrowheads="1"/>
          </p:cNvSpPr>
          <p:nvPr>
            <p:ph type="title"/>
          </p:nvPr>
        </p:nvSpPr>
        <p:spPr>
          <a:xfrm>
            <a:off x="640080" y="457200"/>
            <a:ext cx="8402638" cy="1143000"/>
          </a:xfrm>
        </p:spPr>
        <p:txBody>
          <a:bodyPr/>
          <a:lstStyle/>
          <a:p>
            <a:pPr>
              <a:defRPr/>
            </a:pPr>
            <a:r>
              <a:rPr lang="en-US" dirty="0">
                <a:ea typeface="+mj-ea"/>
                <a:cs typeface="+mj-cs"/>
              </a:rPr>
              <a:t>What Is Clinical Specialization?</a:t>
            </a:r>
          </a:p>
        </p:txBody>
      </p:sp>
      <p:sp>
        <p:nvSpPr>
          <p:cNvPr id="18435" name="Rectangle 3">
            <a:extLst>
              <a:ext uri="{FF2B5EF4-FFF2-40B4-BE49-F238E27FC236}">
                <a16:creationId xmlns:a16="http://schemas.microsoft.com/office/drawing/2014/main" id="{1A4D6378-B873-4256-B221-957D3F46B8FE}"/>
              </a:ext>
            </a:extLst>
          </p:cNvPr>
          <p:cNvSpPr>
            <a:spLocks noGrp="1"/>
          </p:cNvSpPr>
          <p:nvPr>
            <p:ph idx="1"/>
          </p:nvPr>
        </p:nvSpPr>
        <p:spPr>
          <a:xfrm>
            <a:off x="640080" y="1301074"/>
            <a:ext cx="8915400" cy="4516066"/>
          </a:xfrm>
        </p:spPr>
        <p:txBody>
          <a:bodyPr/>
          <a:lstStyle/>
          <a:p>
            <a:pPr marL="0" indent="0">
              <a:lnSpc>
                <a:spcPct val="90000"/>
              </a:lnSpc>
              <a:buNone/>
            </a:pPr>
            <a:r>
              <a:rPr lang="en-US" altLang="en-US" dirty="0"/>
              <a:t>A formal process established to:</a:t>
            </a:r>
          </a:p>
          <a:p>
            <a:pPr marL="0" indent="0">
              <a:lnSpc>
                <a:spcPct val="90000"/>
              </a:lnSpc>
              <a:buNone/>
            </a:pPr>
            <a:endParaRPr lang="en-US" altLang="en-US" sz="1000" dirty="0"/>
          </a:p>
          <a:p>
            <a:pPr lvl="1" eaLnBrk="1" hangingPunct="1">
              <a:lnSpc>
                <a:spcPct val="90000"/>
              </a:lnSpc>
            </a:pPr>
            <a:r>
              <a:rPr lang="en-US" altLang="en-US" dirty="0"/>
              <a:t>Recognize physical therapists with </a:t>
            </a:r>
            <a:r>
              <a:rPr lang="en-US" altLang="en-US" b="1" dirty="0">
                <a:solidFill>
                  <a:schemeClr val="tx2"/>
                </a:solidFill>
              </a:rPr>
              <a:t>advanced</a:t>
            </a:r>
            <a:r>
              <a:rPr lang="en-US" altLang="en-US" dirty="0">
                <a:solidFill>
                  <a:schemeClr val="tx2"/>
                </a:solidFill>
              </a:rPr>
              <a:t> </a:t>
            </a:r>
            <a:r>
              <a:rPr lang="en-US" altLang="en-US" dirty="0"/>
              <a:t>clinical knowledge, experience, and skills</a:t>
            </a:r>
            <a:r>
              <a:rPr lang="en-US" altLang="en-US" b="1" dirty="0"/>
              <a:t> </a:t>
            </a:r>
            <a:r>
              <a:rPr lang="en-US" altLang="en-US" dirty="0"/>
              <a:t>in a special area of practice.</a:t>
            </a:r>
          </a:p>
          <a:p>
            <a:pPr lvl="1" eaLnBrk="1" hangingPunct="1">
              <a:lnSpc>
                <a:spcPct val="90000"/>
              </a:lnSpc>
            </a:pPr>
            <a:endParaRPr lang="en-US" altLang="en-US" dirty="0"/>
          </a:p>
          <a:p>
            <a:pPr lvl="1" eaLnBrk="1" hangingPunct="1">
              <a:lnSpc>
                <a:spcPct val="90000"/>
              </a:lnSpc>
            </a:pPr>
            <a:r>
              <a:rPr lang="en-US" altLang="en-US" dirty="0"/>
              <a:t>Help consumers and the health care community identify physical therapists who are specialists.</a:t>
            </a:r>
          </a:p>
          <a:p>
            <a:pPr lvl="1" eaLnBrk="1" hangingPunct="1">
              <a:lnSpc>
                <a:spcPct val="90000"/>
              </a:lnSpc>
            </a:pPr>
            <a:endParaRPr lang="en-US" altLang="en-US" dirty="0"/>
          </a:p>
          <a:p>
            <a:pPr lvl="1" eaLnBrk="1" hangingPunct="1">
              <a:lnSpc>
                <a:spcPct val="90000"/>
              </a:lnSpc>
            </a:pPr>
            <a:r>
              <a:rPr lang="en-US" altLang="en-US" dirty="0"/>
              <a:t>Address a specific area of patient need.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6C68254-BCD1-410B-8515-00A9E7882028}"/>
              </a:ext>
            </a:extLst>
          </p:cNvPr>
          <p:cNvSpPr>
            <a:spLocks noGrp="1"/>
          </p:cNvSpPr>
          <p:nvPr>
            <p:ph type="title"/>
          </p:nvPr>
        </p:nvSpPr>
        <p:spPr>
          <a:xfrm>
            <a:off x="640080" y="481263"/>
            <a:ext cx="10058400" cy="914400"/>
          </a:xfrm>
        </p:spPr>
        <p:txBody>
          <a:bodyPr/>
          <a:lstStyle/>
          <a:p>
            <a:pPr>
              <a:defRPr/>
            </a:pPr>
            <a:r>
              <a:rPr lang="en-US" dirty="0">
                <a:ea typeface="+mj-ea"/>
                <a:cs typeface="+mj-cs"/>
              </a:rPr>
              <a:t>Key Elements of Board Certification</a:t>
            </a:r>
          </a:p>
        </p:txBody>
      </p:sp>
      <p:graphicFrame>
        <p:nvGraphicFramePr>
          <p:cNvPr id="9" name="Content Placeholder 8">
            <a:extLst>
              <a:ext uri="{FF2B5EF4-FFF2-40B4-BE49-F238E27FC236}">
                <a16:creationId xmlns:a16="http://schemas.microsoft.com/office/drawing/2014/main" id="{67A6B6D5-5DB0-44F3-91FD-D5FDB9E06459}"/>
              </a:ext>
            </a:extLst>
          </p:cNvPr>
          <p:cNvGraphicFramePr>
            <a:graphicFrameLocks noGrp="1"/>
          </p:cNvGraphicFramePr>
          <p:nvPr>
            <p:ph idx="1"/>
          </p:nvPr>
        </p:nvGraphicFramePr>
        <p:xfrm>
          <a:off x="640079" y="1371600"/>
          <a:ext cx="11054615"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6BE43CB-ABF0-40C5-BB5A-0720DAC1C1E1}"/>
              </a:ext>
            </a:extLst>
          </p:cNvPr>
          <p:cNvSpPr>
            <a:spLocks noGrp="1" noChangeArrowheads="1"/>
          </p:cNvSpPr>
          <p:nvPr>
            <p:ph type="title" idx="4294967295"/>
          </p:nvPr>
        </p:nvSpPr>
        <p:spPr>
          <a:xfrm>
            <a:off x="640080" y="457200"/>
            <a:ext cx="9753600" cy="443198"/>
          </a:xfrm>
        </p:spPr>
        <p:txBody>
          <a:bodyPr wrap="square">
            <a:spAutoFit/>
          </a:bodyPr>
          <a:lstStyle/>
          <a:p>
            <a:pPr>
              <a:defRPr/>
            </a:pPr>
            <a:r>
              <a:rPr lang="en-US" dirty="0">
                <a:solidFill>
                  <a:srgbClr val="AF231C"/>
                </a:solidFill>
                <a:ea typeface="+mj-ea"/>
                <a:cs typeface="+mj-cs"/>
              </a:rPr>
              <a:t>What Does Clinical Specialization Require?</a:t>
            </a:r>
          </a:p>
        </p:txBody>
      </p:sp>
      <p:sp>
        <p:nvSpPr>
          <p:cNvPr id="16387" name="Rectangle 3">
            <a:extLst>
              <a:ext uri="{FF2B5EF4-FFF2-40B4-BE49-F238E27FC236}">
                <a16:creationId xmlns:a16="http://schemas.microsoft.com/office/drawing/2014/main" id="{FFC3F082-920A-448E-806E-F92B8915782A}"/>
              </a:ext>
            </a:extLst>
          </p:cNvPr>
          <p:cNvSpPr>
            <a:spLocks noGrp="1"/>
          </p:cNvSpPr>
          <p:nvPr>
            <p:ph type="body" sz="half" idx="4294967295"/>
          </p:nvPr>
        </p:nvSpPr>
        <p:spPr>
          <a:xfrm>
            <a:off x="1068388" y="1331914"/>
            <a:ext cx="9609444" cy="2585323"/>
          </a:xfrm>
        </p:spPr>
        <p:txBody>
          <a:bodyPr wrap="square">
            <a:spAutoFit/>
          </a:bodyPr>
          <a:lstStyle/>
          <a:p>
            <a:pPr marL="466725" indent="-466725">
              <a:spcAft>
                <a:spcPts val="0"/>
              </a:spcAft>
              <a:defRPr/>
            </a:pPr>
            <a:r>
              <a:rPr lang="en-US" dirty="0">
                <a:cs typeface="+mn-cs"/>
              </a:rPr>
              <a:t>Broad-based foundation of physical therapist education and clinical practice.</a:t>
            </a:r>
          </a:p>
          <a:p>
            <a:pPr marL="466725" indent="-466725">
              <a:spcAft>
                <a:spcPts val="0"/>
              </a:spcAft>
              <a:buNone/>
              <a:defRPr/>
            </a:pPr>
            <a:endParaRPr lang="en-US" dirty="0">
              <a:solidFill>
                <a:schemeClr val="tx2"/>
              </a:solidFill>
              <a:cs typeface="+mn-cs"/>
            </a:endParaRPr>
          </a:p>
          <a:p>
            <a:pPr marL="466725" indent="-466725">
              <a:spcAft>
                <a:spcPts val="0"/>
              </a:spcAft>
              <a:defRPr/>
            </a:pPr>
            <a:r>
              <a:rPr lang="en-US" dirty="0">
                <a:cs typeface="+mn-cs"/>
              </a:rPr>
              <a:t>Depth and breadth of knowledge in a specialty area.</a:t>
            </a:r>
          </a:p>
          <a:p>
            <a:pPr marL="466725" indent="-466725">
              <a:spcAft>
                <a:spcPts val="0"/>
              </a:spcAft>
              <a:buNone/>
              <a:defRPr/>
            </a:pPr>
            <a:endParaRPr lang="en-US" dirty="0">
              <a:cs typeface="+mn-cs"/>
            </a:endParaRPr>
          </a:p>
          <a:p>
            <a:pPr marL="466725" indent="-466725">
              <a:spcAft>
                <a:spcPts val="0"/>
              </a:spcAft>
              <a:defRPr/>
            </a:pPr>
            <a:r>
              <a:rPr lang="en-US" dirty="0">
                <a:cs typeface="+mn-cs"/>
              </a:rPr>
              <a:t>Advanced clinical expertise and skills.</a:t>
            </a:r>
          </a:p>
        </p:txBody>
      </p:sp>
      <p:sp>
        <p:nvSpPr>
          <p:cNvPr id="16388" name="Rectangle 6">
            <a:extLst>
              <a:ext uri="{FF2B5EF4-FFF2-40B4-BE49-F238E27FC236}">
                <a16:creationId xmlns:a16="http://schemas.microsoft.com/office/drawing/2014/main" id="{FDAF7239-7222-49A9-99EC-8520FD3029F0}"/>
              </a:ext>
            </a:extLst>
          </p:cNvPr>
          <p:cNvSpPr>
            <a:spLocks noChangeArrowheads="1"/>
          </p:cNvSpPr>
          <p:nvPr/>
        </p:nvSpPr>
        <p:spPr bwMode="auto">
          <a:xfrm>
            <a:off x="2224089" y="1331914"/>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endParaRPr lang="en-US" altLang="en-US" sz="2400">
              <a:latin typeface="Times" panose="02020603050405020304" pitchFamily="18" charset="0"/>
            </a:endParaRPr>
          </a:p>
        </p:txBody>
      </p:sp>
    </p:spTree>
    <p:extLst>
      <p:ext uri="{BB962C8B-B14F-4D97-AF65-F5344CB8AC3E}">
        <p14:creationId xmlns:p14="http://schemas.microsoft.com/office/powerpoint/2010/main" val="2759967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2A3AA4E-F2DC-42D7-9DF1-D15AE2F0F5A6}"/>
              </a:ext>
            </a:extLst>
          </p:cNvPr>
          <p:cNvSpPr>
            <a:spLocks noGrp="1" noChangeArrowheads="1"/>
          </p:cNvSpPr>
          <p:nvPr>
            <p:ph type="title" idx="4294967295"/>
          </p:nvPr>
        </p:nvSpPr>
        <p:spPr>
          <a:xfrm>
            <a:off x="640080" y="457200"/>
            <a:ext cx="8228012" cy="591424"/>
          </a:xfrm>
        </p:spPr>
        <p:txBody>
          <a:bodyPr>
            <a:normAutofit/>
          </a:bodyPr>
          <a:lstStyle/>
          <a:p>
            <a:pPr>
              <a:buClr>
                <a:schemeClr val="accent2"/>
              </a:buClr>
              <a:defRPr/>
            </a:pPr>
            <a:r>
              <a:rPr lang="en-US" dirty="0">
                <a:solidFill>
                  <a:srgbClr val="AF231C"/>
                </a:solidFill>
                <a:cs typeface="+mj-cs"/>
              </a:rPr>
              <a:t>Purpose of Board Certification</a:t>
            </a:r>
            <a:endParaRPr lang="en-US" dirty="0">
              <a:solidFill>
                <a:srgbClr val="AF231C"/>
              </a:solidFill>
              <a:ea typeface="+mj-ea"/>
              <a:cs typeface="+mj-cs"/>
            </a:endParaRPr>
          </a:p>
        </p:txBody>
      </p:sp>
      <p:sp>
        <p:nvSpPr>
          <p:cNvPr id="13315" name="Rectangle 3">
            <a:extLst>
              <a:ext uri="{FF2B5EF4-FFF2-40B4-BE49-F238E27FC236}">
                <a16:creationId xmlns:a16="http://schemas.microsoft.com/office/drawing/2014/main" id="{5EA4774D-3671-4E32-B763-4C85B1C6A770}"/>
              </a:ext>
            </a:extLst>
          </p:cNvPr>
          <p:cNvSpPr>
            <a:spLocks noGrp="1" noChangeArrowheads="1"/>
          </p:cNvSpPr>
          <p:nvPr>
            <p:ph type="body" idx="4294967295"/>
          </p:nvPr>
        </p:nvSpPr>
        <p:spPr>
          <a:xfrm>
            <a:off x="980114" y="1118680"/>
            <a:ext cx="8763000" cy="4572000"/>
          </a:xfrm>
        </p:spPr>
        <p:txBody>
          <a:bodyPr rtlCol="0">
            <a:normAutofit/>
          </a:bodyPr>
          <a:lstStyle/>
          <a:p>
            <a:pPr marL="466725" indent="-466725">
              <a:spcAft>
                <a:spcPts val="0"/>
              </a:spcAft>
              <a:defRPr/>
            </a:pPr>
            <a:r>
              <a:rPr lang="en-US" dirty="0">
                <a:cs typeface="+mn-cs"/>
              </a:rPr>
              <a:t>Recognize specialists through established testing methods to ensure a defensible process, and a reliable and valid examination.</a:t>
            </a:r>
          </a:p>
          <a:p>
            <a:pPr marL="466725" indent="-466725">
              <a:spcAft>
                <a:spcPts val="0"/>
              </a:spcAft>
              <a:buNone/>
              <a:defRPr/>
            </a:pPr>
            <a:endParaRPr lang="en-US" sz="3000" dirty="0">
              <a:cs typeface="+mn-cs"/>
            </a:endParaRPr>
          </a:p>
          <a:p>
            <a:pPr marL="466725" indent="-466725">
              <a:spcAft>
                <a:spcPts val="0"/>
              </a:spcAft>
              <a:defRPr/>
            </a:pPr>
            <a:r>
              <a:rPr lang="en-US" dirty="0">
                <a:cs typeface="+mn-cs"/>
              </a:rPr>
              <a:t>Promote the </a:t>
            </a:r>
            <a:r>
              <a:rPr lang="en-US" dirty="0"/>
              <a:t>highest possible level of physical therapist care, and ongoing development of the science and art underlying each specialty practice.</a:t>
            </a:r>
          </a:p>
          <a:p>
            <a:pPr marL="466725" lvl="1" indent="-466725">
              <a:spcAft>
                <a:spcPts val="0"/>
              </a:spcAft>
              <a:defRPr/>
            </a:pPr>
            <a:endParaRPr lang="en-US" sz="3000" dirty="0"/>
          </a:p>
          <a:p>
            <a:pPr marL="466725" indent="-466725">
              <a:spcAft>
                <a:spcPts val="0"/>
              </a:spcAft>
              <a:defRPr/>
            </a:pPr>
            <a:r>
              <a:rPr lang="en-US" dirty="0">
                <a:cs typeface="+mn-cs"/>
              </a:rPr>
              <a:t>Inform stakeholders of physical therapists who are certified in a specialty area.</a:t>
            </a:r>
          </a:p>
          <a:p>
            <a:pPr lvl="1" indent="-182880">
              <a:spcAft>
                <a:spcPts val="0"/>
              </a:spcAft>
              <a:defRPr/>
            </a:pP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A721F99-09D5-4989-BD29-CBD690B17C54}"/>
              </a:ext>
            </a:extLst>
          </p:cNvPr>
          <p:cNvSpPr>
            <a:spLocks noGrp="1" noChangeArrowheads="1"/>
          </p:cNvSpPr>
          <p:nvPr>
            <p:ph type="title" idx="4294967295"/>
          </p:nvPr>
        </p:nvSpPr>
        <p:spPr>
          <a:xfrm>
            <a:off x="640080" y="457200"/>
            <a:ext cx="10999480" cy="1143000"/>
          </a:xfrm>
        </p:spPr>
        <p:txBody>
          <a:bodyPr>
            <a:normAutofit/>
          </a:bodyPr>
          <a:lstStyle/>
          <a:p>
            <a:pPr>
              <a:buClr>
                <a:schemeClr val="accent2"/>
              </a:buClr>
              <a:defRPr/>
            </a:pPr>
            <a:r>
              <a:rPr lang="en-US" dirty="0">
                <a:solidFill>
                  <a:srgbClr val="AF231C"/>
                </a:solidFill>
                <a:ea typeface="+mj-ea"/>
                <a:cs typeface="+mj-cs"/>
              </a:rPr>
              <a:t>Areas of Physical Therapist Practice Recognized</a:t>
            </a:r>
            <a:r>
              <a:rPr lang="en-US" dirty="0">
                <a:solidFill>
                  <a:srgbClr val="AF231C"/>
                </a:solidFill>
                <a:cs typeface="+mj-cs"/>
              </a:rPr>
              <a:t> </a:t>
            </a:r>
            <a:r>
              <a:rPr lang="en-US" dirty="0">
                <a:cs typeface="+mj-cs"/>
              </a:rPr>
              <a:t>T</a:t>
            </a:r>
            <a:r>
              <a:rPr lang="en-US" dirty="0">
                <a:solidFill>
                  <a:srgbClr val="AF231C"/>
                </a:solidFill>
                <a:ea typeface="+mj-ea"/>
                <a:cs typeface="+mj-cs"/>
              </a:rPr>
              <a:t>hrough APTA Specialist Certification</a:t>
            </a:r>
            <a:r>
              <a:rPr lang="en-US" dirty="0">
                <a:solidFill>
                  <a:srgbClr val="AF231C"/>
                </a:solidFill>
                <a:cs typeface="+mj-cs"/>
              </a:rPr>
              <a:t> </a:t>
            </a:r>
          </a:p>
        </p:txBody>
      </p:sp>
      <p:sp>
        <p:nvSpPr>
          <p:cNvPr id="25603" name="Rectangle 3">
            <a:extLst>
              <a:ext uri="{FF2B5EF4-FFF2-40B4-BE49-F238E27FC236}">
                <a16:creationId xmlns:a16="http://schemas.microsoft.com/office/drawing/2014/main" id="{3C09C4F1-DE0D-4436-9378-ABE4514BAADC}"/>
              </a:ext>
            </a:extLst>
          </p:cNvPr>
          <p:cNvSpPr>
            <a:spLocks noGrp="1"/>
          </p:cNvSpPr>
          <p:nvPr>
            <p:ph type="body" idx="4294967295"/>
          </p:nvPr>
        </p:nvSpPr>
        <p:spPr>
          <a:xfrm>
            <a:off x="1246923" y="1667501"/>
            <a:ext cx="7987762" cy="4267200"/>
          </a:xfrm>
        </p:spPr>
        <p:txBody>
          <a:bodyPr>
            <a:noAutofit/>
          </a:bodyPr>
          <a:lstStyle/>
          <a:p>
            <a:pPr marL="552450" indent="-552450">
              <a:lnSpc>
                <a:spcPct val="80000"/>
              </a:lnSpc>
              <a:spcBef>
                <a:spcPct val="15000"/>
              </a:spcBef>
              <a:buFont typeface="Wingdings" panose="05000000000000000000" pitchFamily="2" charset="2"/>
              <a:buAutoNum type="arabicPeriod"/>
            </a:pPr>
            <a:r>
              <a:rPr lang="en-US" altLang="en-US" sz="2400" dirty="0">
                <a:latin typeface="+mj-lt"/>
              </a:rPr>
              <a:t>Cardiovascular and Pulmonary</a:t>
            </a:r>
          </a:p>
          <a:p>
            <a:pPr marL="552450" indent="-552450">
              <a:lnSpc>
                <a:spcPct val="80000"/>
              </a:lnSpc>
              <a:spcBef>
                <a:spcPct val="15000"/>
              </a:spcBef>
              <a:buFont typeface="Wingdings" panose="05000000000000000000" pitchFamily="2" charset="2"/>
              <a:buAutoNum type="arabicPeriod"/>
            </a:pPr>
            <a:r>
              <a:rPr lang="en-US" altLang="en-US" sz="2400" dirty="0">
                <a:latin typeface="+mj-lt"/>
              </a:rPr>
              <a:t>Clinical Electrophysiology</a:t>
            </a:r>
          </a:p>
          <a:p>
            <a:pPr marL="552450" indent="-552450">
              <a:lnSpc>
                <a:spcPct val="80000"/>
              </a:lnSpc>
              <a:spcBef>
                <a:spcPct val="15000"/>
              </a:spcBef>
              <a:buFont typeface="Wingdings" panose="05000000000000000000" pitchFamily="2" charset="2"/>
              <a:buAutoNum type="arabicPeriod"/>
            </a:pPr>
            <a:r>
              <a:rPr lang="en-US" altLang="en-US" sz="2400" dirty="0">
                <a:latin typeface="+mj-lt"/>
              </a:rPr>
              <a:t>Geriatrics</a:t>
            </a:r>
          </a:p>
          <a:p>
            <a:pPr marL="552450" indent="-552450">
              <a:lnSpc>
                <a:spcPct val="80000"/>
              </a:lnSpc>
              <a:spcBef>
                <a:spcPct val="15000"/>
              </a:spcBef>
              <a:buFont typeface="Wingdings" panose="05000000000000000000" pitchFamily="2" charset="2"/>
              <a:buAutoNum type="arabicPeriod"/>
            </a:pPr>
            <a:r>
              <a:rPr lang="en-US" altLang="en-US" sz="2400" dirty="0">
                <a:latin typeface="+mj-lt"/>
              </a:rPr>
              <a:t>Neurology</a:t>
            </a:r>
          </a:p>
          <a:p>
            <a:pPr marL="552450" indent="-552450">
              <a:lnSpc>
                <a:spcPct val="80000"/>
              </a:lnSpc>
              <a:spcBef>
                <a:spcPct val="15000"/>
              </a:spcBef>
              <a:buFont typeface="Wingdings" panose="05000000000000000000" pitchFamily="2" charset="2"/>
              <a:buAutoNum type="arabicPeriod"/>
            </a:pPr>
            <a:r>
              <a:rPr lang="en-US" altLang="en-US" sz="2400" dirty="0">
                <a:latin typeface="+mj-lt"/>
              </a:rPr>
              <a:t>Oncology</a:t>
            </a:r>
          </a:p>
          <a:p>
            <a:pPr marL="552450" indent="-552450">
              <a:lnSpc>
                <a:spcPct val="80000"/>
              </a:lnSpc>
              <a:spcBef>
                <a:spcPct val="15000"/>
              </a:spcBef>
              <a:buFont typeface="Wingdings" panose="05000000000000000000" pitchFamily="2" charset="2"/>
              <a:buAutoNum type="arabicPeriod"/>
            </a:pPr>
            <a:r>
              <a:rPr lang="en-US" altLang="en-US" sz="2400" dirty="0" err="1">
                <a:latin typeface="+mj-lt"/>
              </a:rPr>
              <a:t>Orthopaedics</a:t>
            </a:r>
            <a:endParaRPr lang="en-US" altLang="en-US" sz="2400" dirty="0">
              <a:latin typeface="+mj-lt"/>
            </a:endParaRPr>
          </a:p>
          <a:p>
            <a:pPr marL="552450" indent="-552450">
              <a:lnSpc>
                <a:spcPct val="80000"/>
              </a:lnSpc>
              <a:spcBef>
                <a:spcPct val="15000"/>
              </a:spcBef>
              <a:buFont typeface="Wingdings" panose="05000000000000000000" pitchFamily="2" charset="2"/>
              <a:buAutoNum type="arabicPeriod"/>
            </a:pPr>
            <a:r>
              <a:rPr lang="en-US" altLang="en-US" sz="2400" dirty="0">
                <a:latin typeface="+mj-lt"/>
              </a:rPr>
              <a:t>Pediatrics</a:t>
            </a:r>
          </a:p>
          <a:p>
            <a:pPr marL="552450" indent="-552450">
              <a:lnSpc>
                <a:spcPct val="80000"/>
              </a:lnSpc>
              <a:spcBef>
                <a:spcPct val="15000"/>
              </a:spcBef>
              <a:buFont typeface="Wingdings" panose="05000000000000000000" pitchFamily="2" charset="2"/>
              <a:buAutoNum type="arabicPeriod"/>
            </a:pPr>
            <a:r>
              <a:rPr lang="en-US" altLang="en-US" sz="2400" dirty="0">
                <a:latin typeface="+mj-lt"/>
              </a:rPr>
              <a:t>Sports</a:t>
            </a:r>
          </a:p>
          <a:p>
            <a:pPr marL="552450" indent="-552450">
              <a:lnSpc>
                <a:spcPct val="80000"/>
              </a:lnSpc>
              <a:spcBef>
                <a:spcPct val="15000"/>
              </a:spcBef>
              <a:buFont typeface="Wingdings" panose="05000000000000000000" pitchFamily="2" charset="2"/>
              <a:buAutoNum type="arabicPeriod"/>
            </a:pPr>
            <a:r>
              <a:rPr lang="en-US" altLang="en-US" sz="2400" dirty="0">
                <a:latin typeface="+mj-lt"/>
              </a:rPr>
              <a:t>Women</a:t>
            </a:r>
            <a:r>
              <a:rPr lang="ja-JP" altLang="en-US" sz="2400" dirty="0">
                <a:latin typeface="+mj-lt"/>
              </a:rPr>
              <a:t>’</a:t>
            </a:r>
            <a:r>
              <a:rPr lang="en-US" altLang="ja-JP" sz="2400" dirty="0">
                <a:latin typeface="+mj-lt"/>
              </a:rPr>
              <a:t>s Health</a:t>
            </a:r>
          </a:p>
          <a:p>
            <a:pPr marL="552450" indent="-552450">
              <a:lnSpc>
                <a:spcPct val="80000"/>
              </a:lnSpc>
              <a:spcBef>
                <a:spcPct val="15000"/>
              </a:spcBef>
              <a:buFont typeface="Wingdings" panose="05000000000000000000" pitchFamily="2" charset="2"/>
              <a:buAutoNum type="arabicPeriod"/>
            </a:pPr>
            <a:r>
              <a:rPr lang="en-US" altLang="en-US" sz="2400" dirty="0">
                <a:latin typeface="+mj-lt"/>
              </a:rPr>
              <a:t>Wound Management</a:t>
            </a:r>
          </a:p>
        </p:txBody>
      </p:sp>
    </p:spTree>
  </p:cSld>
  <p:clrMapOvr>
    <a:masterClrMapping/>
  </p:clrMapOvr>
</p:sld>
</file>

<file path=ppt/theme/theme1.xml><?xml version="1.0" encoding="utf-8"?>
<a:theme xmlns:a="http://schemas.openxmlformats.org/drawingml/2006/main" name="APTA Template">
  <a:themeElements>
    <a:clrScheme name="APTA-042720">
      <a:dk1>
        <a:srgbClr val="3F4444"/>
      </a:dk1>
      <a:lt1>
        <a:srgbClr val="FFFFFF"/>
      </a:lt1>
      <a:dk2>
        <a:srgbClr val="3F4444"/>
      </a:dk2>
      <a:lt2>
        <a:srgbClr val="009CB6"/>
      </a:lt2>
      <a:accent1>
        <a:srgbClr val="009CB6"/>
      </a:accent1>
      <a:accent2>
        <a:srgbClr val="A5A5A5"/>
      </a:accent2>
      <a:accent3>
        <a:srgbClr val="0076CE"/>
      </a:accent3>
      <a:accent4>
        <a:srgbClr val="E4B9FC"/>
      </a:accent4>
      <a:accent5>
        <a:srgbClr val="005587"/>
      </a:accent5>
      <a:accent6>
        <a:srgbClr val="64A70B"/>
      </a:accent6>
      <a:hlink>
        <a:srgbClr val="005587"/>
      </a:hlink>
      <a:folHlink>
        <a:srgbClr val="3F4444"/>
      </a:folHlink>
    </a:clrScheme>
    <a:fontScheme name="AP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PTA_Template_Widescreen_061720.potx" id="{0B3B2975-6E86-42B5-9DE3-942EAD355139}" vid="{672A05B6-6532-4396-A511-0ACCDEC4B2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APTA Template</Template>
  <TotalTime>850</TotalTime>
  <Words>3424</Words>
  <Application>Microsoft Office PowerPoint</Application>
  <PresentationFormat>Widescreen</PresentationFormat>
  <Paragraphs>440</Paragraphs>
  <Slides>49</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9" baseType="lpstr">
      <vt:lpstr>Arial</vt:lpstr>
      <vt:lpstr>Calibri</vt:lpstr>
      <vt:lpstr>Helvetica</vt:lpstr>
      <vt:lpstr>Times</vt:lpstr>
      <vt:lpstr>Times New Roman</vt:lpstr>
      <vt:lpstr>Verdana</vt:lpstr>
      <vt:lpstr>Wingdings</vt:lpstr>
      <vt:lpstr>APTA Template</vt:lpstr>
      <vt:lpstr>Microsoft Excel 97-2003 Worksheet</vt:lpstr>
      <vt:lpstr>Chart</vt:lpstr>
      <vt:lpstr>Power Your Practice With APTA Specialist Certification</vt:lpstr>
      <vt:lpstr>In this presentation, we’ll:</vt:lpstr>
      <vt:lpstr>Dimensions of Clinical Excellence</vt:lpstr>
      <vt:lpstr>Pathways to Clinical Excellence</vt:lpstr>
      <vt:lpstr>What Is Clinical Specialization?</vt:lpstr>
      <vt:lpstr>Key Elements of Board Certification</vt:lpstr>
      <vt:lpstr>What Does Clinical Specialization Require?</vt:lpstr>
      <vt:lpstr>Purpose of Board Certification</vt:lpstr>
      <vt:lpstr>Areas of Physical Therapist Practice Recognized Through APTA Specialist Certification </vt:lpstr>
      <vt:lpstr>Minimum Eligibility Requirements  for Specialist Certification</vt:lpstr>
      <vt:lpstr>Minimum Eligibility Requirements for Specialist Certification</vt:lpstr>
      <vt:lpstr>Other Eligibility Requirements</vt:lpstr>
      <vt:lpstr>Residency Option for Meeting the Eligibility Requirements for Specialist Certification</vt:lpstr>
      <vt:lpstr>Board Examination</vt:lpstr>
      <vt:lpstr>Where To Start</vt:lpstr>
      <vt:lpstr>Description of Specialty Practice</vt:lpstr>
      <vt:lpstr>Components of the Examination*</vt:lpstr>
      <vt:lpstr>Path to Clinical Specialization</vt:lpstr>
      <vt:lpstr>Preparing for the Board Certification Examination </vt:lpstr>
      <vt:lpstr>Specialist Certification Application Process</vt:lpstr>
      <vt:lpstr>Specialist Certification Fees</vt:lpstr>
      <vt:lpstr>Possible Sources of Financial Assistance</vt:lpstr>
      <vt:lpstr>When the Certification Exam Is Administered</vt:lpstr>
      <vt:lpstr>Examination Format</vt:lpstr>
      <vt:lpstr>Recognition of Certified Clinical Specialists</vt:lpstr>
      <vt:lpstr>Maintenance of Specialists Certification: Purpose and Model</vt:lpstr>
      <vt:lpstr>Maintenance of Specialist Certification </vt:lpstr>
      <vt:lpstr>Minimum Eligibility Requirements of MOSC</vt:lpstr>
      <vt:lpstr>Minimum Eligibility Requirements of MOSC  </vt:lpstr>
      <vt:lpstr>Minimum Eligibility Requirements of MOSC  </vt:lpstr>
      <vt:lpstr>Minimum Eligibility Requirements of MOSC</vt:lpstr>
      <vt:lpstr>MOSC Examination</vt:lpstr>
      <vt:lpstr>Who Are Board-Certified Clinical Specialists?</vt:lpstr>
      <vt:lpstr>Number of Newly Certified Specialists </vt:lpstr>
      <vt:lpstr>Total Numbers of Certified Specialists by Specialty Area</vt:lpstr>
      <vt:lpstr>Certified Clinical Specialists: Age</vt:lpstr>
      <vt:lpstr>Certified Clinical Specialists: Gender</vt:lpstr>
      <vt:lpstr>Certified Clinical Specialists: Work Settings</vt:lpstr>
      <vt:lpstr>Certified Clinical Specialists: Positions Held</vt:lpstr>
      <vt:lpstr>Why Do Physical Therapists Become  Board-Certified Clinical Specialists? </vt:lpstr>
      <vt:lpstr>Perspective on ABPTS Specialization</vt:lpstr>
      <vt:lpstr>Top Motivations To Pursue ABPTS Certification</vt:lpstr>
      <vt:lpstr>Positive Impact of Board Certification</vt:lpstr>
      <vt:lpstr>How Board-Certification Has Influenced Specialists’ Careers</vt:lpstr>
      <vt:lpstr>Service Opportunities Related to Specialization</vt:lpstr>
      <vt:lpstr>Employer Support of ABPTS Certification</vt:lpstr>
      <vt:lpstr>Value of ABPTS Certification to Certified Specialists</vt:lpstr>
      <vt:lpstr>For more information contact: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Title Goes Here Title Goes Here  Title Goes Here [Arial 36pt, White]</dc:title>
  <dc:creator>Jones, Carrie</dc:creator>
  <cp:lastModifiedBy>Stepp, Derek</cp:lastModifiedBy>
  <cp:revision>70</cp:revision>
  <dcterms:created xsi:type="dcterms:W3CDTF">2020-07-21T12:42:43Z</dcterms:created>
  <dcterms:modified xsi:type="dcterms:W3CDTF">2021-05-06T17:54:36Z</dcterms:modified>
</cp:coreProperties>
</file>